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530215"/>
              <a:satOff val="99986"/>
              <a:lumOff val="-65498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/Relationships>
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_rels/chart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2.xlsx"/></Relationships>

</file>

<file path=ppt/charts/_rels/chart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3.xlsx"/></Relationships>

</file>

<file path=ppt/charts/_rels/chart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4.xlsx"/></Relationships>

</file>

<file path=ppt/charts/_rels/chart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5.xlsx"/></Relationships>

</file>

<file path=ppt/charts/_rels/chart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6.xlsx"/></Relationships>

</file>

<file path=ppt/charts/_rels/chart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7.xlsx"/></Relationships>

</file>

<file path=ppt/charts/_rels/chart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8.xlsx"/></Relationships>

</file>

<file path=ppt/charts/_rels/chart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9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757075"/>
          <c:y val="0.125056"/>
          <c:w val="0.919293"/>
          <c:h val="0.67261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/>
            </c:strRef>
          </c:tx>
          <c:spPr>
            <a:solidFill>
              <a:schemeClr val="accent1">
                <a:hueOff val="1845411"/>
                <a:satOff val="1809"/>
                <a:lumOff val="4046"/>
              </a:schemeClr>
            </a:solidFill>
            <a:ln w="9525" cap="flat">
              <a:solidFill>
                <a:schemeClr val="accent2">
                  <a:lumOff val="5364"/>
                </a:schemeClr>
              </a:solidFill>
              <a:prstDash val="solid"/>
              <a:round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800" u="none">
                    <a:solidFill>
                      <a:srgbClr val="000000"/>
                    </a:solidFill>
                    <a:latin typeface="Roboto Condensed Regular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/>
                </c:pt>
                <c:pt idx="1">
                  <c:v/>
                </c:pt>
                <c:pt idx="2">
                  <c:v/>
                </c:pt>
              </c:strCache>
            </c:strRef>
          </c:cat>
          <c:val>
            <c:numRef>
              <c:f>Sheet1!$B$2:$D$2</c:f>
              <c:numCache>
                <c:ptCount val="3"/>
                <c:pt idx="0">
                  <c:v>4413.000000</c:v>
                </c:pt>
                <c:pt idx="1">
                  <c:v>4810.000000</c:v>
                </c:pt>
                <c:pt idx="2">
                  <c:v>5120.000000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/>
            </c:strRef>
          </c:tx>
          <c:spPr>
            <a:solidFill>
              <a:schemeClr val="accent1"/>
            </a:solidFill>
            <a:ln w="6350" cap="flat">
              <a:solidFill>
                <a:schemeClr val="accent2">
                  <a:lumOff val="5364"/>
                </a:schemeClr>
              </a:solidFill>
              <a:prstDash val="solid"/>
              <a:round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800" u="none">
                    <a:solidFill>
                      <a:srgbClr val="000000"/>
                    </a:solidFill>
                    <a:latin typeface="Roboto Condensed Regular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/>
                </c:pt>
                <c:pt idx="1">
                  <c:v/>
                </c:pt>
                <c:pt idx="2">
                  <c:v/>
                </c:pt>
              </c:strCache>
            </c:strRef>
          </c:cat>
          <c:val>
            <c:numRef>
              <c:f>Sheet1!$B$3:$D$3</c:f>
              <c:numCache>
                <c:ptCount val="3"/>
                <c:pt idx="0">
                  <c:v>6898.000000</c:v>
                </c:pt>
                <c:pt idx="1">
                  <c:v>7806.000000</c:v>
                </c:pt>
                <c:pt idx="2">
                  <c:v>9984.000000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/>
            </c:strRef>
          </c:tx>
          <c:spPr>
            <a:solidFill>
              <a:srgbClr val="A7A7A7"/>
            </a:solidFill>
            <a:ln w="9525" cap="flat">
              <a:solidFill>
                <a:schemeClr val="accent2">
                  <a:lumOff val="5364"/>
                </a:schemeClr>
              </a:solidFill>
              <a:prstDash val="solid"/>
              <a:round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800" u="none">
                    <a:solidFill>
                      <a:srgbClr val="000000"/>
                    </a:solidFill>
                    <a:latin typeface="Roboto Condensed Regular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/>
                </c:pt>
                <c:pt idx="1">
                  <c:v/>
                </c:pt>
                <c:pt idx="2">
                  <c:v/>
                </c:pt>
              </c:strCache>
            </c:strRef>
          </c:cat>
          <c:val>
            <c:numRef>
              <c:f>Sheet1!$B$4:$D$4</c:f>
              <c:numCache>
                <c:ptCount val="3"/>
                <c:pt idx="0">
                  <c:v>5020.000000</c:v>
                </c:pt>
                <c:pt idx="1">
                  <c:v>5526.000000</c:v>
                </c:pt>
                <c:pt idx="2">
                  <c:v>6210.000000</c:v>
                </c:pt>
              </c:numCache>
            </c:numRef>
          </c:val>
        </c:ser>
        <c:gapWidth val="20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6350" cap="flat">
            <a:solidFill>
              <a:srgbClr val="888888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2400" u="none">
                <a:solidFill>
                  <a:srgbClr val="000000"/>
                </a:solidFill>
                <a:latin typeface="Roboto Condensed Regular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6350" cap="flat">
              <a:solidFill>
                <a:srgbClr val="BBBABB"/>
              </a:solidFill>
              <a:prstDash val="solid"/>
              <a:round/>
            </a:ln>
          </c:spPr>
        </c:majorGridlines>
        <c:numFmt formatCode="General" sourceLinked="0"/>
        <c:majorTickMark val="none"/>
        <c:minorTickMark val="none"/>
        <c:tickLblPos val="none"/>
        <c:spPr>
          <a:ln w="635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2400" u="none">
                <a:solidFill>
                  <a:srgbClr val="000000"/>
                </a:solidFill>
                <a:latin typeface="Roboto Condensed Regular"/>
              </a:defRPr>
            </a:pPr>
          </a:p>
        </c:txPr>
        <c:crossAx val="2094734552"/>
        <c:crosses val="autoZero"/>
        <c:crossBetween val="between"/>
        <c:majorUnit val="2500"/>
        <c:minorUnit val="125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308174"/>
          <c:y val="0.0673976"/>
          <c:w val="0.964183"/>
          <c:h val="0.81830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/>
            </c:strRef>
          </c:tx>
          <c:spPr>
            <a:solidFill>
              <a:schemeClr val="accent1">
                <a:hueOff val="1845411"/>
                <a:satOff val="1809"/>
                <a:lumOff val="4046"/>
              </a:schemeClr>
            </a:solidFill>
            <a:ln w="9525" cap="flat">
              <a:solidFill>
                <a:schemeClr val="accent2">
                  <a:lumOff val="5364"/>
                </a:schemeClr>
              </a:solidFill>
              <a:prstDash val="solid"/>
              <a:round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800" u="none">
                    <a:solidFill>
                      <a:srgbClr val="000000"/>
                    </a:solidFill>
                    <a:latin typeface="Roboto Condensed Regular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/>
                </c:pt>
                <c:pt idx="1">
                  <c:v/>
                </c:pt>
                <c:pt idx="2">
                  <c:v/>
                </c:pt>
              </c:strCache>
            </c:strRef>
          </c:cat>
          <c:val>
            <c:numRef>
              <c:f>Sheet1!$B$2:$D$2</c:f>
              <c:numCache>
                <c:ptCount val="3"/>
                <c:pt idx="0">
                  <c:v>4413.000000</c:v>
                </c:pt>
                <c:pt idx="1">
                  <c:v>4810.000000</c:v>
                </c:pt>
                <c:pt idx="2">
                  <c:v>5120.000000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/>
            </c:strRef>
          </c:tx>
          <c:spPr>
            <a:solidFill>
              <a:schemeClr val="accent1"/>
            </a:solidFill>
            <a:ln w="6350" cap="flat">
              <a:solidFill>
                <a:schemeClr val="accent2">
                  <a:lumOff val="5364"/>
                </a:schemeClr>
              </a:solidFill>
              <a:prstDash val="solid"/>
              <a:round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800" u="none">
                    <a:solidFill>
                      <a:srgbClr val="000000"/>
                    </a:solidFill>
                    <a:latin typeface="Roboto Condensed Regular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/>
                </c:pt>
                <c:pt idx="1">
                  <c:v/>
                </c:pt>
                <c:pt idx="2">
                  <c:v/>
                </c:pt>
              </c:strCache>
            </c:strRef>
          </c:cat>
          <c:val>
            <c:numRef>
              <c:f>Sheet1!$B$3:$D$3</c:f>
              <c:numCache>
                <c:ptCount val="3"/>
                <c:pt idx="0">
                  <c:v>6898.000000</c:v>
                </c:pt>
                <c:pt idx="1">
                  <c:v>7806.000000</c:v>
                </c:pt>
                <c:pt idx="2">
                  <c:v>9984.000000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/>
            </c:strRef>
          </c:tx>
          <c:spPr>
            <a:solidFill>
              <a:srgbClr val="A7A7A7"/>
            </a:solidFill>
            <a:ln w="9525" cap="flat">
              <a:solidFill>
                <a:schemeClr val="accent2">
                  <a:lumOff val="5364"/>
                </a:schemeClr>
              </a:solidFill>
              <a:prstDash val="solid"/>
              <a:round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800" u="none">
                    <a:solidFill>
                      <a:srgbClr val="000000"/>
                    </a:solidFill>
                    <a:latin typeface="Roboto Condensed Regular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/>
                </c:pt>
                <c:pt idx="1">
                  <c:v/>
                </c:pt>
                <c:pt idx="2">
                  <c:v/>
                </c:pt>
              </c:strCache>
            </c:strRef>
          </c:cat>
          <c:val>
            <c:numRef>
              <c:f>Sheet1!$B$4:$D$4</c:f>
              <c:numCache>
                <c:ptCount val="3"/>
                <c:pt idx="0">
                  <c:v>5020.000000</c:v>
                </c:pt>
                <c:pt idx="1">
                  <c:v>5526.000000</c:v>
                </c:pt>
                <c:pt idx="2">
                  <c:v>6210.000000</c:v>
                </c:pt>
              </c:numCache>
            </c:numRef>
          </c:val>
        </c:ser>
        <c:gapWidth val="20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635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2400" u="none">
                <a:solidFill>
                  <a:srgbClr val="000000"/>
                </a:solidFill>
                <a:latin typeface="Roboto Condensed Regular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6350" cap="flat">
              <a:solidFill>
                <a:srgbClr val="BBBABB"/>
              </a:solidFill>
              <a:prstDash val="solid"/>
              <a:round/>
            </a:ln>
          </c:spPr>
        </c:majorGridlines>
        <c:numFmt formatCode="General" sourceLinked="0"/>
        <c:majorTickMark val="none"/>
        <c:minorTickMark val="none"/>
        <c:tickLblPos val="none"/>
        <c:spPr>
          <a:ln w="635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2400" u="none">
                <a:solidFill>
                  <a:srgbClr val="000000"/>
                </a:solidFill>
                <a:latin typeface="Roboto Condensed Regular"/>
              </a:defRPr>
            </a:pPr>
          </a:p>
        </c:txPr>
        <c:crossAx val="2094734552"/>
        <c:crosses val="autoZero"/>
        <c:crossBetween val="between"/>
        <c:majorUnit val="2500"/>
        <c:minorUnit val="125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757075"/>
          <c:y val="0.125056"/>
          <c:w val="0.919293"/>
          <c:h val="0.67261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/>
            </c:strRef>
          </c:tx>
          <c:spPr>
            <a:solidFill>
              <a:schemeClr val="accent1">
                <a:hueOff val="1845411"/>
                <a:satOff val="1809"/>
                <a:lumOff val="4046"/>
              </a:schemeClr>
            </a:solidFill>
            <a:ln w="9525" cap="flat">
              <a:solidFill>
                <a:schemeClr val="accent2">
                  <a:lumOff val="5364"/>
                </a:schemeClr>
              </a:solidFill>
              <a:prstDash val="solid"/>
              <a:round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800" u="none">
                    <a:solidFill>
                      <a:srgbClr val="000000"/>
                    </a:solidFill>
                    <a:latin typeface="Roboto Condensed Regular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/>
                </c:pt>
                <c:pt idx="1">
                  <c:v/>
                </c:pt>
                <c:pt idx="2">
                  <c:v/>
                </c:pt>
              </c:strCache>
            </c:strRef>
          </c:cat>
          <c:val>
            <c:numRef>
              <c:f>Sheet1!$B$2:$D$2</c:f>
              <c:numCache>
                <c:ptCount val="3"/>
                <c:pt idx="0">
                  <c:v>4413.000000</c:v>
                </c:pt>
                <c:pt idx="1">
                  <c:v>4810.000000</c:v>
                </c:pt>
                <c:pt idx="2">
                  <c:v>5120.000000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/>
            </c:strRef>
          </c:tx>
          <c:spPr>
            <a:solidFill>
              <a:schemeClr val="accent1"/>
            </a:solidFill>
            <a:ln w="6350" cap="flat">
              <a:solidFill>
                <a:schemeClr val="accent2">
                  <a:lumOff val="5364"/>
                </a:schemeClr>
              </a:solidFill>
              <a:prstDash val="solid"/>
              <a:round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800" u="none">
                    <a:solidFill>
                      <a:srgbClr val="000000"/>
                    </a:solidFill>
                    <a:latin typeface="Roboto Condensed Regular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/>
                </c:pt>
                <c:pt idx="1">
                  <c:v/>
                </c:pt>
                <c:pt idx="2">
                  <c:v/>
                </c:pt>
              </c:strCache>
            </c:strRef>
          </c:cat>
          <c:val>
            <c:numRef>
              <c:f>Sheet1!$B$3:$D$3</c:f>
              <c:numCache>
                <c:ptCount val="3"/>
                <c:pt idx="0">
                  <c:v>6898.000000</c:v>
                </c:pt>
                <c:pt idx="1">
                  <c:v>7806.000000</c:v>
                </c:pt>
                <c:pt idx="2">
                  <c:v>9984.000000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/>
            </c:strRef>
          </c:tx>
          <c:spPr>
            <a:solidFill>
              <a:srgbClr val="A7A7A7"/>
            </a:solidFill>
            <a:ln w="9525" cap="flat">
              <a:solidFill>
                <a:schemeClr val="accent2">
                  <a:lumOff val="5364"/>
                </a:schemeClr>
              </a:solidFill>
              <a:prstDash val="solid"/>
              <a:round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800" u="none">
                    <a:solidFill>
                      <a:srgbClr val="000000"/>
                    </a:solidFill>
                    <a:latin typeface="Roboto Condensed Regular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/>
                </c:pt>
                <c:pt idx="1">
                  <c:v/>
                </c:pt>
                <c:pt idx="2">
                  <c:v/>
                </c:pt>
              </c:strCache>
            </c:strRef>
          </c:cat>
          <c:val>
            <c:numRef>
              <c:f>Sheet1!$B$4:$D$4</c:f>
              <c:numCache>
                <c:ptCount val="3"/>
                <c:pt idx="0">
                  <c:v>5020.000000</c:v>
                </c:pt>
                <c:pt idx="1">
                  <c:v>5526.000000</c:v>
                </c:pt>
                <c:pt idx="2">
                  <c:v>6210.000000</c:v>
                </c:pt>
              </c:numCache>
            </c:numRef>
          </c:val>
        </c:ser>
        <c:gapWidth val="20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6350" cap="flat">
            <a:solidFill>
              <a:srgbClr val="888888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2400" u="none">
                <a:solidFill>
                  <a:srgbClr val="000000"/>
                </a:solidFill>
                <a:latin typeface="Roboto Condensed Regular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6350" cap="flat">
              <a:solidFill>
                <a:srgbClr val="BBBABB"/>
              </a:solidFill>
              <a:prstDash val="solid"/>
              <a:round/>
            </a:ln>
          </c:spPr>
        </c:majorGridlines>
        <c:numFmt formatCode="General" sourceLinked="0"/>
        <c:majorTickMark val="none"/>
        <c:minorTickMark val="none"/>
        <c:tickLblPos val="none"/>
        <c:spPr>
          <a:ln w="635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2400" u="none">
                <a:solidFill>
                  <a:srgbClr val="000000"/>
                </a:solidFill>
                <a:latin typeface="Roboto Condensed Regular"/>
              </a:defRPr>
            </a:pPr>
          </a:p>
        </c:txPr>
        <c:crossAx val="2094734552"/>
        <c:crosses val="autoZero"/>
        <c:crossBetween val="between"/>
        <c:majorUnit val="2500"/>
        <c:minorUnit val="125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757075"/>
          <c:y val="0.125056"/>
          <c:w val="0.919293"/>
          <c:h val="0.67261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/>
            </c:strRef>
          </c:tx>
          <c:spPr>
            <a:solidFill>
              <a:schemeClr val="accent1">
                <a:hueOff val="1845411"/>
                <a:satOff val="1809"/>
                <a:lumOff val="4046"/>
              </a:schemeClr>
            </a:solidFill>
            <a:ln w="9525" cap="flat">
              <a:solidFill>
                <a:schemeClr val="accent2">
                  <a:lumOff val="5364"/>
                </a:schemeClr>
              </a:solidFill>
              <a:prstDash val="solid"/>
              <a:round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800" u="none">
                    <a:solidFill>
                      <a:srgbClr val="000000"/>
                    </a:solidFill>
                    <a:latin typeface="Roboto Condensed Regular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/>
                </c:pt>
                <c:pt idx="1">
                  <c:v/>
                </c:pt>
                <c:pt idx="2">
                  <c:v/>
                </c:pt>
              </c:strCache>
            </c:strRef>
          </c:cat>
          <c:val>
            <c:numRef>
              <c:f>Sheet1!$B$2:$D$2</c:f>
              <c:numCache>
                <c:ptCount val="3"/>
                <c:pt idx="0">
                  <c:v>4413.000000</c:v>
                </c:pt>
                <c:pt idx="1">
                  <c:v>4810.000000</c:v>
                </c:pt>
                <c:pt idx="2">
                  <c:v>5120.000000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/>
            </c:strRef>
          </c:tx>
          <c:spPr>
            <a:solidFill>
              <a:schemeClr val="accent1"/>
            </a:solidFill>
            <a:ln w="6350" cap="flat">
              <a:solidFill>
                <a:schemeClr val="accent2">
                  <a:lumOff val="5364"/>
                </a:schemeClr>
              </a:solidFill>
              <a:prstDash val="solid"/>
              <a:round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800" u="none">
                    <a:solidFill>
                      <a:srgbClr val="000000"/>
                    </a:solidFill>
                    <a:latin typeface="Roboto Condensed Regular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/>
                </c:pt>
                <c:pt idx="1">
                  <c:v/>
                </c:pt>
                <c:pt idx="2">
                  <c:v/>
                </c:pt>
              </c:strCache>
            </c:strRef>
          </c:cat>
          <c:val>
            <c:numRef>
              <c:f>Sheet1!$B$3:$D$3</c:f>
              <c:numCache>
                <c:ptCount val="3"/>
                <c:pt idx="0">
                  <c:v>6898.000000</c:v>
                </c:pt>
                <c:pt idx="1">
                  <c:v>7806.000000</c:v>
                </c:pt>
                <c:pt idx="2">
                  <c:v>9984.000000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/>
            </c:strRef>
          </c:tx>
          <c:spPr>
            <a:solidFill>
              <a:srgbClr val="A7A7A7"/>
            </a:solidFill>
            <a:ln w="9525" cap="flat">
              <a:solidFill>
                <a:schemeClr val="accent2">
                  <a:lumOff val="5364"/>
                </a:schemeClr>
              </a:solidFill>
              <a:prstDash val="solid"/>
              <a:round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800" u="none">
                    <a:solidFill>
                      <a:srgbClr val="000000"/>
                    </a:solidFill>
                    <a:latin typeface="Roboto Condensed Regular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/>
                </c:pt>
                <c:pt idx="1">
                  <c:v/>
                </c:pt>
                <c:pt idx="2">
                  <c:v/>
                </c:pt>
              </c:strCache>
            </c:strRef>
          </c:cat>
          <c:val>
            <c:numRef>
              <c:f>Sheet1!$B$4:$D$4</c:f>
              <c:numCache>
                <c:ptCount val="3"/>
                <c:pt idx="0">
                  <c:v>5020.000000</c:v>
                </c:pt>
                <c:pt idx="1">
                  <c:v>5526.000000</c:v>
                </c:pt>
                <c:pt idx="2">
                  <c:v>6210.000000</c:v>
                </c:pt>
              </c:numCache>
            </c:numRef>
          </c:val>
        </c:ser>
        <c:gapWidth val="20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6350" cap="flat">
            <a:solidFill>
              <a:srgbClr val="888888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2400" u="none">
                <a:solidFill>
                  <a:srgbClr val="000000"/>
                </a:solidFill>
                <a:latin typeface="Roboto Condensed Regular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6350" cap="flat">
              <a:solidFill>
                <a:srgbClr val="BBBABB"/>
              </a:solidFill>
              <a:prstDash val="solid"/>
              <a:round/>
            </a:ln>
          </c:spPr>
        </c:majorGridlines>
        <c:numFmt formatCode="General" sourceLinked="0"/>
        <c:majorTickMark val="none"/>
        <c:minorTickMark val="none"/>
        <c:tickLblPos val="none"/>
        <c:spPr>
          <a:ln w="635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2400" u="none">
                <a:solidFill>
                  <a:srgbClr val="000000"/>
                </a:solidFill>
                <a:latin typeface="Roboto Condensed Regular"/>
              </a:defRPr>
            </a:pPr>
          </a:p>
        </c:txPr>
        <c:crossAx val="2094734552"/>
        <c:crosses val="autoZero"/>
        <c:crossBetween val="between"/>
        <c:majorUnit val="2500"/>
        <c:minorUnit val="125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757075"/>
          <c:y val="0.125056"/>
          <c:w val="0.919293"/>
          <c:h val="0.67261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/>
            </c:strRef>
          </c:tx>
          <c:spPr>
            <a:solidFill>
              <a:schemeClr val="accent1">
                <a:hueOff val="1845411"/>
                <a:satOff val="1809"/>
                <a:lumOff val="4046"/>
              </a:schemeClr>
            </a:solidFill>
            <a:ln w="9525" cap="flat">
              <a:solidFill>
                <a:schemeClr val="accent2">
                  <a:lumOff val="5364"/>
                </a:schemeClr>
              </a:solidFill>
              <a:prstDash val="solid"/>
              <a:round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800" u="none">
                    <a:solidFill>
                      <a:srgbClr val="000000"/>
                    </a:solidFill>
                    <a:latin typeface="Roboto Condensed Regular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/>
                </c:pt>
                <c:pt idx="1">
                  <c:v/>
                </c:pt>
                <c:pt idx="2">
                  <c:v/>
                </c:pt>
              </c:strCache>
            </c:strRef>
          </c:cat>
          <c:val>
            <c:numRef>
              <c:f>Sheet1!$B$2:$D$2</c:f>
              <c:numCache>
                <c:ptCount val="3"/>
                <c:pt idx="0">
                  <c:v>4413.000000</c:v>
                </c:pt>
                <c:pt idx="1">
                  <c:v>4810.000000</c:v>
                </c:pt>
                <c:pt idx="2">
                  <c:v>5120.000000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/>
            </c:strRef>
          </c:tx>
          <c:spPr>
            <a:solidFill>
              <a:schemeClr val="accent1"/>
            </a:solidFill>
            <a:ln w="6350" cap="flat">
              <a:solidFill>
                <a:schemeClr val="accent2">
                  <a:lumOff val="5364"/>
                </a:schemeClr>
              </a:solidFill>
              <a:prstDash val="solid"/>
              <a:round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800" u="none">
                    <a:solidFill>
                      <a:srgbClr val="000000"/>
                    </a:solidFill>
                    <a:latin typeface="Roboto Condensed Regular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/>
                </c:pt>
                <c:pt idx="1">
                  <c:v/>
                </c:pt>
                <c:pt idx="2">
                  <c:v/>
                </c:pt>
              </c:strCache>
            </c:strRef>
          </c:cat>
          <c:val>
            <c:numRef>
              <c:f>Sheet1!$B$3:$D$3</c:f>
              <c:numCache>
                <c:ptCount val="3"/>
                <c:pt idx="0">
                  <c:v>6898.000000</c:v>
                </c:pt>
                <c:pt idx="1">
                  <c:v>7806.000000</c:v>
                </c:pt>
                <c:pt idx="2">
                  <c:v>9984.000000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/>
            </c:strRef>
          </c:tx>
          <c:spPr>
            <a:solidFill>
              <a:srgbClr val="A7A7A7"/>
            </a:solidFill>
            <a:ln w="9525" cap="flat">
              <a:solidFill>
                <a:schemeClr val="accent2">
                  <a:lumOff val="5364"/>
                </a:schemeClr>
              </a:solidFill>
              <a:prstDash val="solid"/>
              <a:round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800" u="none">
                    <a:solidFill>
                      <a:srgbClr val="000000"/>
                    </a:solidFill>
                    <a:latin typeface="Roboto Condensed Regular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/>
                </c:pt>
                <c:pt idx="1">
                  <c:v/>
                </c:pt>
                <c:pt idx="2">
                  <c:v/>
                </c:pt>
              </c:strCache>
            </c:strRef>
          </c:cat>
          <c:val>
            <c:numRef>
              <c:f>Sheet1!$B$4:$D$4</c:f>
              <c:numCache>
                <c:ptCount val="3"/>
                <c:pt idx="0">
                  <c:v>5020.000000</c:v>
                </c:pt>
                <c:pt idx="1">
                  <c:v>5526.000000</c:v>
                </c:pt>
                <c:pt idx="2">
                  <c:v>6210.000000</c:v>
                </c:pt>
              </c:numCache>
            </c:numRef>
          </c:val>
        </c:ser>
        <c:gapWidth val="20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6350" cap="flat">
            <a:solidFill>
              <a:srgbClr val="888888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2400" u="none">
                <a:solidFill>
                  <a:srgbClr val="000000"/>
                </a:solidFill>
                <a:latin typeface="Roboto Condensed Regular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6350" cap="flat">
              <a:solidFill>
                <a:srgbClr val="BBBABB"/>
              </a:solidFill>
              <a:prstDash val="solid"/>
              <a:round/>
            </a:ln>
          </c:spPr>
        </c:majorGridlines>
        <c:numFmt formatCode="General" sourceLinked="0"/>
        <c:majorTickMark val="none"/>
        <c:minorTickMark val="none"/>
        <c:tickLblPos val="none"/>
        <c:spPr>
          <a:ln w="635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2400" u="none">
                <a:solidFill>
                  <a:srgbClr val="000000"/>
                </a:solidFill>
                <a:latin typeface="Roboto Condensed Regular"/>
              </a:defRPr>
            </a:pPr>
          </a:p>
        </c:txPr>
        <c:crossAx val="2094734552"/>
        <c:crosses val="autoZero"/>
        <c:crossBetween val="between"/>
        <c:majorUnit val="2500"/>
        <c:minorUnit val="125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757075"/>
          <c:y val="0.125056"/>
          <c:w val="0.919293"/>
          <c:h val="0.67261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/>
            </c:strRef>
          </c:tx>
          <c:spPr>
            <a:solidFill>
              <a:schemeClr val="accent1">
                <a:hueOff val="1845411"/>
                <a:satOff val="1809"/>
                <a:lumOff val="4046"/>
              </a:schemeClr>
            </a:solidFill>
            <a:ln w="9525" cap="flat">
              <a:solidFill>
                <a:schemeClr val="accent2">
                  <a:lumOff val="5364"/>
                </a:schemeClr>
              </a:solidFill>
              <a:prstDash val="solid"/>
              <a:round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800" u="none">
                    <a:solidFill>
                      <a:srgbClr val="000000"/>
                    </a:solidFill>
                    <a:latin typeface="Roboto Condensed Regular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/>
                </c:pt>
                <c:pt idx="1">
                  <c:v/>
                </c:pt>
                <c:pt idx="2">
                  <c:v/>
                </c:pt>
              </c:strCache>
            </c:strRef>
          </c:cat>
          <c:val>
            <c:numRef>
              <c:f>Sheet1!$B$2:$D$2</c:f>
              <c:numCache>
                <c:ptCount val="3"/>
                <c:pt idx="0">
                  <c:v>4413.000000</c:v>
                </c:pt>
                <c:pt idx="1">
                  <c:v>4810.000000</c:v>
                </c:pt>
                <c:pt idx="2">
                  <c:v>5120.000000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/>
            </c:strRef>
          </c:tx>
          <c:spPr>
            <a:solidFill>
              <a:schemeClr val="accent1"/>
            </a:solidFill>
            <a:ln w="6350" cap="flat">
              <a:solidFill>
                <a:schemeClr val="accent2">
                  <a:lumOff val="5364"/>
                </a:schemeClr>
              </a:solidFill>
              <a:prstDash val="solid"/>
              <a:round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800" u="none">
                    <a:solidFill>
                      <a:srgbClr val="000000"/>
                    </a:solidFill>
                    <a:latin typeface="Roboto Condensed Regular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/>
                </c:pt>
                <c:pt idx="1">
                  <c:v/>
                </c:pt>
                <c:pt idx="2">
                  <c:v/>
                </c:pt>
              </c:strCache>
            </c:strRef>
          </c:cat>
          <c:val>
            <c:numRef>
              <c:f>Sheet1!$B$3:$D$3</c:f>
              <c:numCache>
                <c:ptCount val="3"/>
                <c:pt idx="0">
                  <c:v>6898.000000</c:v>
                </c:pt>
                <c:pt idx="1">
                  <c:v>7806.000000</c:v>
                </c:pt>
                <c:pt idx="2">
                  <c:v>9984.000000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/>
            </c:strRef>
          </c:tx>
          <c:spPr>
            <a:solidFill>
              <a:srgbClr val="A7A7A7"/>
            </a:solidFill>
            <a:ln w="9525" cap="flat">
              <a:solidFill>
                <a:schemeClr val="accent2">
                  <a:lumOff val="5364"/>
                </a:schemeClr>
              </a:solidFill>
              <a:prstDash val="solid"/>
              <a:round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800" u="none">
                    <a:solidFill>
                      <a:srgbClr val="000000"/>
                    </a:solidFill>
                    <a:latin typeface="Roboto Condensed Regular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/>
                </c:pt>
                <c:pt idx="1">
                  <c:v/>
                </c:pt>
                <c:pt idx="2">
                  <c:v/>
                </c:pt>
              </c:strCache>
            </c:strRef>
          </c:cat>
          <c:val>
            <c:numRef>
              <c:f>Sheet1!$B$4:$D$4</c:f>
              <c:numCache>
                <c:ptCount val="3"/>
                <c:pt idx="0">
                  <c:v>5020.000000</c:v>
                </c:pt>
                <c:pt idx="1">
                  <c:v>5526.000000</c:v>
                </c:pt>
                <c:pt idx="2">
                  <c:v>6210.000000</c:v>
                </c:pt>
              </c:numCache>
            </c:numRef>
          </c:val>
        </c:ser>
        <c:gapWidth val="20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6350" cap="flat">
            <a:solidFill>
              <a:srgbClr val="888888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2400" u="none">
                <a:solidFill>
                  <a:srgbClr val="000000"/>
                </a:solidFill>
                <a:latin typeface="Roboto Condensed Regular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6350" cap="flat">
              <a:solidFill>
                <a:srgbClr val="BBBABB"/>
              </a:solidFill>
              <a:prstDash val="solid"/>
              <a:round/>
            </a:ln>
          </c:spPr>
        </c:majorGridlines>
        <c:numFmt formatCode="General" sourceLinked="0"/>
        <c:majorTickMark val="none"/>
        <c:minorTickMark val="none"/>
        <c:tickLblPos val="none"/>
        <c:spPr>
          <a:ln w="635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2400" u="none">
                <a:solidFill>
                  <a:srgbClr val="000000"/>
                </a:solidFill>
                <a:latin typeface="Roboto Condensed Regular"/>
              </a:defRPr>
            </a:pPr>
          </a:p>
        </c:txPr>
        <c:crossAx val="2094734552"/>
        <c:crosses val="autoZero"/>
        <c:crossBetween val="between"/>
        <c:majorUnit val="2500"/>
        <c:minorUnit val="125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757075"/>
          <c:y val="0.125056"/>
          <c:w val="0.919293"/>
          <c:h val="0.67261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/>
            </c:strRef>
          </c:tx>
          <c:spPr>
            <a:solidFill>
              <a:schemeClr val="accent1">
                <a:hueOff val="1845411"/>
                <a:satOff val="1809"/>
                <a:lumOff val="4046"/>
              </a:schemeClr>
            </a:solidFill>
            <a:ln w="9525" cap="flat">
              <a:solidFill>
                <a:schemeClr val="accent2">
                  <a:lumOff val="5364"/>
                </a:schemeClr>
              </a:solidFill>
              <a:prstDash val="solid"/>
              <a:round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800" u="none">
                    <a:solidFill>
                      <a:srgbClr val="000000"/>
                    </a:solidFill>
                    <a:latin typeface="Roboto Condensed Regular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/>
                </c:pt>
                <c:pt idx="1">
                  <c:v/>
                </c:pt>
                <c:pt idx="2">
                  <c:v/>
                </c:pt>
              </c:strCache>
            </c:strRef>
          </c:cat>
          <c:val>
            <c:numRef>
              <c:f>Sheet1!$B$2:$D$2</c:f>
              <c:numCache>
                <c:ptCount val="3"/>
                <c:pt idx="0">
                  <c:v>4413.000000</c:v>
                </c:pt>
                <c:pt idx="1">
                  <c:v>4810.000000</c:v>
                </c:pt>
                <c:pt idx="2">
                  <c:v>5120.000000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/>
            </c:strRef>
          </c:tx>
          <c:spPr>
            <a:solidFill>
              <a:schemeClr val="accent1"/>
            </a:solidFill>
            <a:ln w="6350" cap="flat">
              <a:solidFill>
                <a:schemeClr val="accent2">
                  <a:lumOff val="5364"/>
                </a:schemeClr>
              </a:solidFill>
              <a:prstDash val="solid"/>
              <a:round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800" u="none">
                    <a:solidFill>
                      <a:srgbClr val="000000"/>
                    </a:solidFill>
                    <a:latin typeface="Roboto Condensed Regular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/>
                </c:pt>
                <c:pt idx="1">
                  <c:v/>
                </c:pt>
                <c:pt idx="2">
                  <c:v/>
                </c:pt>
              </c:strCache>
            </c:strRef>
          </c:cat>
          <c:val>
            <c:numRef>
              <c:f>Sheet1!$B$3:$D$3</c:f>
              <c:numCache>
                <c:ptCount val="3"/>
                <c:pt idx="0">
                  <c:v>6898.000000</c:v>
                </c:pt>
                <c:pt idx="1">
                  <c:v>7806.000000</c:v>
                </c:pt>
                <c:pt idx="2">
                  <c:v>9984.000000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/>
            </c:strRef>
          </c:tx>
          <c:spPr>
            <a:solidFill>
              <a:srgbClr val="A7A7A7"/>
            </a:solidFill>
            <a:ln w="9525" cap="flat">
              <a:solidFill>
                <a:schemeClr val="accent2">
                  <a:lumOff val="5364"/>
                </a:schemeClr>
              </a:solidFill>
              <a:prstDash val="solid"/>
              <a:round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800" u="none">
                    <a:solidFill>
                      <a:srgbClr val="000000"/>
                    </a:solidFill>
                    <a:latin typeface="Roboto Condensed Regular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/>
                </c:pt>
                <c:pt idx="1">
                  <c:v/>
                </c:pt>
                <c:pt idx="2">
                  <c:v/>
                </c:pt>
              </c:strCache>
            </c:strRef>
          </c:cat>
          <c:val>
            <c:numRef>
              <c:f>Sheet1!$B$4:$D$4</c:f>
              <c:numCache>
                <c:ptCount val="3"/>
                <c:pt idx="0">
                  <c:v>5020.000000</c:v>
                </c:pt>
                <c:pt idx="1">
                  <c:v>5526.000000</c:v>
                </c:pt>
                <c:pt idx="2">
                  <c:v>6210.000000</c:v>
                </c:pt>
              </c:numCache>
            </c:numRef>
          </c:val>
        </c:ser>
        <c:gapWidth val="20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6350" cap="flat">
            <a:solidFill>
              <a:srgbClr val="888888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2400" u="none">
                <a:solidFill>
                  <a:srgbClr val="000000"/>
                </a:solidFill>
                <a:latin typeface="Roboto Condensed Regular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6350" cap="flat">
              <a:solidFill>
                <a:srgbClr val="BBBABB"/>
              </a:solidFill>
              <a:prstDash val="solid"/>
              <a:round/>
            </a:ln>
          </c:spPr>
        </c:majorGridlines>
        <c:numFmt formatCode="General" sourceLinked="0"/>
        <c:majorTickMark val="none"/>
        <c:minorTickMark val="none"/>
        <c:tickLblPos val="none"/>
        <c:spPr>
          <a:ln w="635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2400" u="none">
                <a:solidFill>
                  <a:srgbClr val="000000"/>
                </a:solidFill>
                <a:latin typeface="Roboto Condensed Regular"/>
              </a:defRPr>
            </a:pPr>
          </a:p>
        </c:txPr>
        <c:crossAx val="2094734552"/>
        <c:crosses val="autoZero"/>
        <c:crossBetween val="between"/>
        <c:majorUnit val="2500"/>
        <c:minorUnit val="125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757075"/>
          <c:y val="0.125056"/>
          <c:w val="0.919293"/>
          <c:h val="0.67261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/>
            </c:strRef>
          </c:tx>
          <c:spPr>
            <a:solidFill>
              <a:schemeClr val="accent1">
                <a:hueOff val="1845411"/>
                <a:satOff val="1809"/>
                <a:lumOff val="4046"/>
              </a:schemeClr>
            </a:solidFill>
            <a:ln w="9525" cap="flat">
              <a:solidFill>
                <a:schemeClr val="accent2">
                  <a:lumOff val="5364"/>
                </a:schemeClr>
              </a:solidFill>
              <a:prstDash val="solid"/>
              <a:round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800" u="none">
                    <a:solidFill>
                      <a:srgbClr val="000000"/>
                    </a:solidFill>
                    <a:latin typeface="Roboto Condensed Regular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/>
                </c:pt>
                <c:pt idx="1">
                  <c:v/>
                </c:pt>
                <c:pt idx="2">
                  <c:v/>
                </c:pt>
              </c:strCache>
            </c:strRef>
          </c:cat>
          <c:val>
            <c:numRef>
              <c:f>Sheet1!$B$2:$D$2</c:f>
              <c:numCache>
                <c:ptCount val="3"/>
                <c:pt idx="0">
                  <c:v>4413.000000</c:v>
                </c:pt>
                <c:pt idx="1">
                  <c:v>4810.000000</c:v>
                </c:pt>
                <c:pt idx="2">
                  <c:v>5120.000000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/>
            </c:strRef>
          </c:tx>
          <c:spPr>
            <a:solidFill>
              <a:schemeClr val="accent1"/>
            </a:solidFill>
            <a:ln w="6350" cap="flat">
              <a:solidFill>
                <a:schemeClr val="accent2">
                  <a:lumOff val="5364"/>
                </a:schemeClr>
              </a:solidFill>
              <a:prstDash val="solid"/>
              <a:round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800" u="none">
                    <a:solidFill>
                      <a:srgbClr val="000000"/>
                    </a:solidFill>
                    <a:latin typeface="Roboto Condensed Regular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/>
                </c:pt>
                <c:pt idx="1">
                  <c:v/>
                </c:pt>
                <c:pt idx="2">
                  <c:v/>
                </c:pt>
              </c:strCache>
            </c:strRef>
          </c:cat>
          <c:val>
            <c:numRef>
              <c:f>Sheet1!$B$3:$D$3</c:f>
              <c:numCache>
                <c:ptCount val="3"/>
                <c:pt idx="0">
                  <c:v>6898.000000</c:v>
                </c:pt>
                <c:pt idx="1">
                  <c:v>7806.000000</c:v>
                </c:pt>
                <c:pt idx="2">
                  <c:v>9984.000000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/>
            </c:strRef>
          </c:tx>
          <c:spPr>
            <a:solidFill>
              <a:srgbClr val="A7A7A7"/>
            </a:solidFill>
            <a:ln w="9525" cap="flat">
              <a:solidFill>
                <a:schemeClr val="accent2">
                  <a:lumOff val="5364"/>
                </a:schemeClr>
              </a:solidFill>
              <a:prstDash val="solid"/>
              <a:round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800" u="none">
                    <a:solidFill>
                      <a:srgbClr val="000000"/>
                    </a:solidFill>
                    <a:latin typeface="Roboto Condensed Regular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/>
                </c:pt>
                <c:pt idx="1">
                  <c:v/>
                </c:pt>
                <c:pt idx="2">
                  <c:v/>
                </c:pt>
              </c:strCache>
            </c:strRef>
          </c:cat>
          <c:val>
            <c:numRef>
              <c:f>Sheet1!$B$4:$D$4</c:f>
              <c:numCache>
                <c:ptCount val="3"/>
                <c:pt idx="0">
                  <c:v>5020.000000</c:v>
                </c:pt>
                <c:pt idx="1">
                  <c:v>5526.000000</c:v>
                </c:pt>
                <c:pt idx="2">
                  <c:v>6210.000000</c:v>
                </c:pt>
              </c:numCache>
            </c:numRef>
          </c:val>
        </c:ser>
        <c:gapWidth val="20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6350" cap="flat">
            <a:solidFill>
              <a:srgbClr val="888888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2400" u="none">
                <a:solidFill>
                  <a:srgbClr val="000000"/>
                </a:solidFill>
                <a:latin typeface="Roboto Condensed Regular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6350" cap="flat">
              <a:solidFill>
                <a:srgbClr val="BBBABB"/>
              </a:solidFill>
              <a:prstDash val="solid"/>
              <a:round/>
            </a:ln>
          </c:spPr>
        </c:majorGridlines>
        <c:numFmt formatCode="General" sourceLinked="0"/>
        <c:majorTickMark val="none"/>
        <c:minorTickMark val="none"/>
        <c:tickLblPos val="none"/>
        <c:spPr>
          <a:ln w="635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2400" u="none">
                <a:solidFill>
                  <a:srgbClr val="000000"/>
                </a:solidFill>
                <a:latin typeface="Roboto Condensed Regular"/>
              </a:defRPr>
            </a:pPr>
          </a:p>
        </c:txPr>
        <c:crossAx val="2094734552"/>
        <c:crosses val="autoZero"/>
        <c:crossBetween val="between"/>
        <c:majorUnit val="2500"/>
        <c:minorUnit val="125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757075"/>
          <c:y val="0.125056"/>
          <c:w val="0.919293"/>
          <c:h val="0.67261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/>
            </c:strRef>
          </c:tx>
          <c:spPr>
            <a:solidFill>
              <a:schemeClr val="accent1">
                <a:hueOff val="1845411"/>
                <a:satOff val="1809"/>
                <a:lumOff val="4046"/>
              </a:schemeClr>
            </a:solidFill>
            <a:ln w="9525" cap="flat">
              <a:solidFill>
                <a:schemeClr val="accent2">
                  <a:lumOff val="5364"/>
                </a:schemeClr>
              </a:solidFill>
              <a:prstDash val="solid"/>
              <a:round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800" u="none">
                    <a:solidFill>
                      <a:srgbClr val="000000"/>
                    </a:solidFill>
                    <a:latin typeface="Roboto Condensed Regular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/>
                </c:pt>
                <c:pt idx="1">
                  <c:v/>
                </c:pt>
                <c:pt idx="2">
                  <c:v/>
                </c:pt>
              </c:strCache>
            </c:strRef>
          </c:cat>
          <c:val>
            <c:numRef>
              <c:f>Sheet1!$B$2:$D$2</c:f>
              <c:numCache>
                <c:ptCount val="3"/>
                <c:pt idx="0">
                  <c:v>4413.000000</c:v>
                </c:pt>
                <c:pt idx="1">
                  <c:v>4810.000000</c:v>
                </c:pt>
                <c:pt idx="2">
                  <c:v>5120.000000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/>
            </c:strRef>
          </c:tx>
          <c:spPr>
            <a:solidFill>
              <a:schemeClr val="accent1"/>
            </a:solidFill>
            <a:ln w="6350" cap="flat">
              <a:solidFill>
                <a:schemeClr val="accent2">
                  <a:lumOff val="5364"/>
                </a:schemeClr>
              </a:solidFill>
              <a:prstDash val="solid"/>
              <a:round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800" u="none">
                    <a:solidFill>
                      <a:srgbClr val="000000"/>
                    </a:solidFill>
                    <a:latin typeface="Roboto Condensed Regular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/>
                </c:pt>
                <c:pt idx="1">
                  <c:v/>
                </c:pt>
                <c:pt idx="2">
                  <c:v/>
                </c:pt>
              </c:strCache>
            </c:strRef>
          </c:cat>
          <c:val>
            <c:numRef>
              <c:f>Sheet1!$B$3:$D$3</c:f>
              <c:numCache>
                <c:ptCount val="3"/>
                <c:pt idx="0">
                  <c:v>6898.000000</c:v>
                </c:pt>
                <c:pt idx="1">
                  <c:v>7806.000000</c:v>
                </c:pt>
                <c:pt idx="2">
                  <c:v>9984.000000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/>
            </c:strRef>
          </c:tx>
          <c:spPr>
            <a:solidFill>
              <a:srgbClr val="A7A7A7"/>
            </a:solidFill>
            <a:ln w="9525" cap="flat">
              <a:solidFill>
                <a:schemeClr val="accent2">
                  <a:lumOff val="5364"/>
                </a:schemeClr>
              </a:solidFill>
              <a:prstDash val="solid"/>
              <a:round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800" u="none">
                    <a:solidFill>
                      <a:srgbClr val="000000"/>
                    </a:solidFill>
                    <a:latin typeface="Roboto Condensed Regular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/>
                </c:pt>
                <c:pt idx="1">
                  <c:v/>
                </c:pt>
                <c:pt idx="2">
                  <c:v/>
                </c:pt>
              </c:strCache>
            </c:strRef>
          </c:cat>
          <c:val>
            <c:numRef>
              <c:f>Sheet1!$B$4:$D$4</c:f>
              <c:numCache>
                <c:ptCount val="3"/>
                <c:pt idx="0">
                  <c:v>5020.000000</c:v>
                </c:pt>
                <c:pt idx="1">
                  <c:v>5526.000000</c:v>
                </c:pt>
                <c:pt idx="2">
                  <c:v>6210.000000</c:v>
                </c:pt>
              </c:numCache>
            </c:numRef>
          </c:val>
        </c:ser>
        <c:gapWidth val="20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6350" cap="flat">
            <a:solidFill>
              <a:srgbClr val="888888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2400" u="none">
                <a:solidFill>
                  <a:srgbClr val="000000"/>
                </a:solidFill>
                <a:latin typeface="Roboto Condensed Regular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6350" cap="flat">
              <a:solidFill>
                <a:srgbClr val="BBBABB"/>
              </a:solidFill>
              <a:prstDash val="solid"/>
              <a:round/>
            </a:ln>
          </c:spPr>
        </c:majorGridlines>
        <c:numFmt formatCode="General" sourceLinked="0"/>
        <c:majorTickMark val="none"/>
        <c:minorTickMark val="none"/>
        <c:tickLblPos val="none"/>
        <c:spPr>
          <a:ln w="635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2400" u="none">
                <a:solidFill>
                  <a:srgbClr val="000000"/>
                </a:solidFill>
                <a:latin typeface="Roboto Condensed Regular"/>
              </a:defRPr>
            </a:pPr>
          </a:p>
        </c:txPr>
        <c:crossAx val="2094734552"/>
        <c:crosses val="autoZero"/>
        <c:crossBetween val="between"/>
        <c:majorUnit val="2500"/>
        <c:minorUnit val="125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://127.0.0.1:65432" TargetMode="Externa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05" name="Shape 6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Demo:</a:t>
            </a:r>
          </a:p>
          <a:p>
            <a:pPr/>
            <a:r>
              <a:t>$ embulk guess embulk-example/seed.yml -o config.yml</a:t>
            </a:r>
          </a:p>
          <a:p>
            <a:pPr/>
            <a:r>
              <a:t>$ embulk preview config.yml</a:t>
            </a:r>
          </a:p>
          <a:p>
            <a:pPr/>
            <a:r>
              <a:t>$ embulk run config.yml -c config_diff.yml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7" name="Shape 6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$ digdag run</a:t>
            </a:r>
          </a:p>
          <a:p>
            <a:pPr/>
            <a:r>
              <a:t>$ digdag —rerun</a:t>
            </a:r>
          </a:p>
          <a:p>
            <a:pPr/>
            <a:r>
              <a:t>$ digdag check</a:t>
            </a:r>
          </a:p>
          <a:p>
            <a:pPr/>
            <a:r>
              <a:t>$ digdag scheduler --project .</a:t>
            </a:r>
          </a:p>
          <a:p>
            <a:pPr/>
            <a:r>
              <a:t>$ digdag schedules -e </a:t>
            </a:r>
            <a:r>
              <a:rPr u="sng">
                <a:hlinkClick r:id="rId3" invalidUrl="" action="" tgtFrame="" tooltip="" history="1" highlightClick="0" endSnd="0"/>
              </a:rPr>
              <a:t>http://127.0.0.1:65432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Opening Slide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52736" y="6365523"/>
            <a:ext cx="10160001" cy="973596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3"/>
          <p:cNvSpPr/>
          <p:nvPr/>
        </p:nvSpPr>
        <p:spPr>
          <a:xfrm>
            <a:off x="-1" y="13594987"/>
            <a:ext cx="24384001" cy="127001"/>
          </a:xfrm>
          <a:prstGeom prst="rect">
            <a:avLst/>
          </a:prstGeom>
          <a:gradFill>
            <a:gsLst>
              <a:gs pos="0">
                <a:schemeClr val="accent1">
                  <a:hueOff val="1266071"/>
                  <a:satOff val="-2326"/>
                  <a:lumOff val="6531"/>
                </a:schemeClr>
              </a:gs>
              <a:gs pos="100000">
                <a:schemeClr val="accent1">
                  <a:hueOff val="-32126"/>
                  <a:satOff val="-1241"/>
                </a:schemeClr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4" name="Shape 1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ntent 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title"/>
          </p:nvPr>
        </p:nvSpPr>
        <p:spPr>
          <a:xfrm>
            <a:off x="2616200" y="450850"/>
            <a:ext cx="20131832" cy="2286000"/>
          </a:xfrm>
          <a:prstGeom prst="rect">
            <a:avLst/>
          </a:prstGeom>
        </p:spPr>
        <p:txBody>
          <a:bodyPr/>
          <a:lstStyle>
            <a:lvl1pPr>
              <a:defRPr spc="550" sz="5500">
                <a:solidFill>
                  <a:srgbClr val="00000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7" name="Shape 97"/>
          <p:cNvSpPr/>
          <p:nvPr>
            <p:ph type="body" idx="1"/>
          </p:nvPr>
        </p:nvSpPr>
        <p:spPr>
          <a:xfrm>
            <a:off x="1274464" y="2946400"/>
            <a:ext cx="21835072" cy="10330954"/>
          </a:xfrm>
          <a:prstGeom prst="rect">
            <a:avLst/>
          </a:prstGeom>
        </p:spPr>
        <p:txBody>
          <a:bodyPr anchor="t"/>
          <a:lstStyle>
            <a:lvl1pPr marL="488461" indent="-488461">
              <a:spcBef>
                <a:spcPts val="1000"/>
              </a:spcBef>
              <a:defRPr sz="4000">
                <a:latin typeface="Open Sans"/>
                <a:ea typeface="Open Sans"/>
                <a:cs typeface="Open Sans"/>
                <a:sym typeface="Open Sans"/>
              </a:defRPr>
            </a:lvl1pPr>
            <a:lvl2pPr marL="1123461" indent="-488461">
              <a:spcBef>
                <a:spcPts val="1000"/>
              </a:spcBef>
              <a:defRPr sz="4000">
                <a:latin typeface="Open Sans"/>
                <a:ea typeface="Open Sans"/>
                <a:cs typeface="Open Sans"/>
                <a:sym typeface="Open Sans"/>
              </a:defRPr>
            </a:lvl2pPr>
            <a:lvl3pPr marL="1758461" indent="-488461">
              <a:spcBef>
                <a:spcPts val="1000"/>
              </a:spcBef>
              <a:defRPr sz="4000">
                <a:latin typeface="Open Sans"/>
                <a:ea typeface="Open Sans"/>
                <a:cs typeface="Open Sans"/>
                <a:sym typeface="Open Sans"/>
              </a:defRPr>
            </a:lvl3pPr>
            <a:lvl4pPr marL="2393461" indent="-488461">
              <a:spcBef>
                <a:spcPts val="1000"/>
              </a:spcBef>
              <a:defRPr sz="4000">
                <a:latin typeface="Open Sans"/>
                <a:ea typeface="Open Sans"/>
                <a:cs typeface="Open Sans"/>
                <a:sym typeface="Open Sans"/>
              </a:defRPr>
            </a:lvl4pPr>
            <a:lvl5pPr marL="3028461" indent="-488461">
              <a:spcBef>
                <a:spcPts val="1000"/>
              </a:spcBef>
              <a:defRPr sz="4000">
                <a:latin typeface="Open Sans"/>
                <a:ea typeface="Open Sans"/>
                <a:cs typeface="Open Sans"/>
                <a:sym typeface="Open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9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0" y="1270000"/>
            <a:ext cx="918383" cy="647700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Shape 99"/>
          <p:cNvSpPr/>
          <p:nvPr/>
        </p:nvSpPr>
        <p:spPr>
          <a:xfrm>
            <a:off x="-1" y="13594987"/>
            <a:ext cx="24384001" cy="127001"/>
          </a:xfrm>
          <a:prstGeom prst="rect">
            <a:avLst/>
          </a:prstGeom>
          <a:gradFill>
            <a:gsLst>
              <a:gs pos="0">
                <a:schemeClr val="accent1">
                  <a:hueOff val="1266071"/>
                  <a:satOff val="-2326"/>
                  <a:lumOff val="6531"/>
                </a:schemeClr>
              </a:gs>
              <a:gs pos="100000">
                <a:schemeClr val="accent1">
                  <a:hueOff val="-32126"/>
                  <a:satOff val="-1241"/>
                </a:schemeClr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0" name="Shape 10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ntent 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title"/>
          </p:nvPr>
        </p:nvSpPr>
        <p:spPr>
          <a:xfrm>
            <a:off x="2616200" y="450850"/>
            <a:ext cx="20131832" cy="2286000"/>
          </a:xfrm>
          <a:prstGeom prst="rect">
            <a:avLst/>
          </a:prstGeom>
        </p:spPr>
        <p:txBody>
          <a:bodyPr/>
          <a:lstStyle>
            <a:lvl1pPr>
              <a:defRPr spc="550" sz="5500">
                <a:solidFill>
                  <a:srgbClr val="00000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0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0" y="1270000"/>
            <a:ext cx="918383" cy="647700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Shape 109"/>
          <p:cNvSpPr/>
          <p:nvPr/>
        </p:nvSpPr>
        <p:spPr>
          <a:xfrm>
            <a:off x="-1" y="13594987"/>
            <a:ext cx="24384001" cy="127001"/>
          </a:xfrm>
          <a:prstGeom prst="rect">
            <a:avLst/>
          </a:prstGeom>
          <a:gradFill>
            <a:gsLst>
              <a:gs pos="0">
                <a:schemeClr val="accent1">
                  <a:hueOff val="1266071"/>
                  <a:satOff val="-2326"/>
                  <a:lumOff val="6531"/>
                </a:schemeClr>
              </a:gs>
              <a:gs pos="100000">
                <a:schemeClr val="accent1">
                  <a:hueOff val="-32126"/>
                  <a:satOff val="-1241"/>
                </a:schemeClr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de">
    <p:bg>
      <p:bgPr>
        <a:solidFill>
          <a:srgbClr val="5050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1335782" y="1270000"/>
            <a:ext cx="21712436" cy="11279916"/>
          </a:xfrm>
          <a:prstGeom prst="roundRect">
            <a:avLst>
              <a:gd name="adj" fmla="val 1555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11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97" y="1962646"/>
            <a:ext cx="647701" cy="647701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hape 119"/>
          <p:cNvSpPr/>
          <p:nvPr>
            <p:ph type="body" idx="1"/>
          </p:nvPr>
        </p:nvSpPr>
        <p:spPr>
          <a:xfrm>
            <a:off x="2197000" y="1898650"/>
            <a:ext cx="19990000" cy="8500269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1000"/>
              </a:spcBef>
              <a:buSzTx/>
              <a:buNone/>
              <a:defRPr sz="4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lvl1pPr>
            <a:lvl2pPr marL="0" indent="228600">
              <a:spcBef>
                <a:spcPts val="1000"/>
              </a:spcBef>
              <a:buSzTx/>
              <a:buNone/>
              <a:defRPr sz="4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lvl2pPr>
            <a:lvl3pPr marL="0" indent="457200">
              <a:spcBef>
                <a:spcPts val="1000"/>
              </a:spcBef>
              <a:buSzTx/>
              <a:buNone/>
              <a:defRPr sz="4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lvl3pPr>
            <a:lvl4pPr marL="0" indent="685800">
              <a:spcBef>
                <a:spcPts val="1000"/>
              </a:spcBef>
              <a:buSzTx/>
              <a:buNone/>
              <a:defRPr sz="4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lvl4pPr>
            <a:lvl5pPr marL="0" indent="914400">
              <a:spcBef>
                <a:spcPts val="1000"/>
              </a:spcBef>
              <a:buSzTx/>
              <a:buNone/>
              <a:defRPr sz="4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Shape 12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-1" y="13594987"/>
            <a:ext cx="24384001" cy="127001"/>
          </a:xfrm>
          <a:prstGeom prst="rect">
            <a:avLst/>
          </a:prstGeom>
          <a:gradFill>
            <a:gsLst>
              <a:gs pos="0">
                <a:schemeClr val="accent1">
                  <a:hueOff val="1266071"/>
                  <a:satOff val="-2326"/>
                  <a:lumOff val="6531"/>
                </a:schemeClr>
              </a:gs>
              <a:gs pos="100000">
                <a:schemeClr val="accent1">
                  <a:hueOff val="-32126"/>
                  <a:satOff val="-1241"/>
                </a:schemeClr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28" name="Shape 12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ntermediate Slide 1 copy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title"/>
          </p:nvPr>
        </p:nvSpPr>
        <p:spPr>
          <a:xfrm>
            <a:off x="1270000" y="4889500"/>
            <a:ext cx="21897777" cy="2971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3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0" y="3494052"/>
            <a:ext cx="1944810" cy="1371601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hape 137"/>
          <p:cNvSpPr/>
          <p:nvPr/>
        </p:nvSpPr>
        <p:spPr>
          <a:xfrm>
            <a:off x="-1" y="13594987"/>
            <a:ext cx="24384001" cy="127001"/>
          </a:xfrm>
          <a:prstGeom prst="rect">
            <a:avLst/>
          </a:prstGeom>
          <a:gradFill>
            <a:gsLst>
              <a:gs pos="0">
                <a:schemeClr val="accent1">
                  <a:hueOff val="1266071"/>
                  <a:satOff val="-2326"/>
                  <a:lumOff val="6531"/>
                </a:schemeClr>
              </a:gs>
              <a:gs pos="100000">
                <a:schemeClr val="accent1">
                  <a:hueOff val="-32126"/>
                  <a:satOff val="-1241"/>
                </a:schemeClr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38" name="Shape 13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losing Slide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title"/>
          </p:nvPr>
        </p:nvSpPr>
        <p:spPr>
          <a:xfrm>
            <a:off x="1270000" y="4889500"/>
            <a:ext cx="21919804" cy="2971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6" name="Shape 146"/>
          <p:cNvSpPr/>
          <p:nvPr>
            <p:ph type="body" sz="half" idx="1"/>
          </p:nvPr>
        </p:nvSpPr>
        <p:spPr>
          <a:xfrm>
            <a:off x="1270000" y="11709400"/>
            <a:ext cx="21919805" cy="541357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000">
                <a:solidFill>
                  <a:schemeClr val="accent2">
                    <a:hueOff val="2002305"/>
                    <a:satOff val="8640"/>
                    <a:lumOff val="-81746"/>
                  </a:schemeClr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228600">
              <a:spcBef>
                <a:spcPts val="0"/>
              </a:spcBef>
              <a:buSzTx/>
              <a:buNone/>
              <a:defRPr sz="4000">
                <a:solidFill>
                  <a:schemeClr val="accent2">
                    <a:hueOff val="2002305"/>
                    <a:satOff val="8640"/>
                    <a:lumOff val="-81746"/>
                  </a:schemeClr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0" indent="457200">
              <a:spcBef>
                <a:spcPts val="0"/>
              </a:spcBef>
              <a:buSzTx/>
              <a:buNone/>
              <a:defRPr sz="4000">
                <a:solidFill>
                  <a:schemeClr val="accent2">
                    <a:hueOff val="2002305"/>
                    <a:satOff val="8640"/>
                    <a:lumOff val="-81746"/>
                  </a:schemeClr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0" indent="685800">
              <a:spcBef>
                <a:spcPts val="0"/>
              </a:spcBef>
              <a:buSzTx/>
              <a:buNone/>
              <a:defRPr sz="4000">
                <a:solidFill>
                  <a:schemeClr val="accent2">
                    <a:hueOff val="2002305"/>
                    <a:satOff val="8640"/>
                    <a:lumOff val="-81746"/>
                  </a:schemeClr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0" indent="914400">
              <a:spcBef>
                <a:spcPts val="0"/>
              </a:spcBef>
              <a:buSzTx/>
              <a:buNone/>
              <a:defRPr sz="4000">
                <a:solidFill>
                  <a:schemeClr val="accent2">
                    <a:hueOff val="2002305"/>
                    <a:satOff val="8640"/>
                    <a:lumOff val="-81746"/>
                  </a:schemeClr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47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6210" y="1270000"/>
            <a:ext cx="6743645" cy="646219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hape 148"/>
          <p:cNvSpPr/>
          <p:nvPr/>
        </p:nvSpPr>
        <p:spPr>
          <a:xfrm>
            <a:off x="-1" y="13594987"/>
            <a:ext cx="24384001" cy="127001"/>
          </a:xfrm>
          <a:prstGeom prst="rect">
            <a:avLst/>
          </a:prstGeom>
          <a:gradFill>
            <a:gsLst>
              <a:gs pos="0">
                <a:schemeClr val="accent1">
                  <a:hueOff val="1266071"/>
                  <a:satOff val="-2326"/>
                  <a:lumOff val="6531"/>
                </a:schemeClr>
              </a:gs>
              <a:gs pos="100000">
                <a:schemeClr val="accent1">
                  <a:hueOff val="-32126"/>
                  <a:satOff val="-1241"/>
                </a:schemeClr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49" name="Shape 1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resentation Title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xfrm>
            <a:off x="1270000" y="4889500"/>
            <a:ext cx="21919804" cy="2971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half" idx="1"/>
          </p:nvPr>
        </p:nvSpPr>
        <p:spPr>
          <a:xfrm>
            <a:off x="1270000" y="7239000"/>
            <a:ext cx="21919805" cy="541357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000">
                <a:solidFill>
                  <a:srgbClr val="C8C8C8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228600">
              <a:spcBef>
                <a:spcPts val="0"/>
              </a:spcBef>
              <a:buSzTx/>
              <a:buNone/>
              <a:defRPr sz="5000">
                <a:solidFill>
                  <a:srgbClr val="C8C8C8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0" indent="457200">
              <a:spcBef>
                <a:spcPts val="0"/>
              </a:spcBef>
              <a:buSzTx/>
              <a:buNone/>
              <a:defRPr sz="5000">
                <a:solidFill>
                  <a:srgbClr val="C8C8C8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0" indent="685800">
              <a:spcBef>
                <a:spcPts val="0"/>
              </a:spcBef>
              <a:buSzTx/>
              <a:buNone/>
              <a:defRPr sz="5000">
                <a:solidFill>
                  <a:srgbClr val="C8C8C8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0" indent="914400">
              <a:spcBef>
                <a:spcPts val="0"/>
              </a:spcBef>
              <a:buSzTx/>
              <a:buNone/>
              <a:defRPr sz="5000">
                <a:solidFill>
                  <a:srgbClr val="C8C8C8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6210" y="1270000"/>
            <a:ext cx="6743645" cy="646219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hape 24"/>
          <p:cNvSpPr/>
          <p:nvPr/>
        </p:nvSpPr>
        <p:spPr>
          <a:xfrm>
            <a:off x="-1" y="13594987"/>
            <a:ext cx="24384001" cy="127001"/>
          </a:xfrm>
          <a:prstGeom prst="rect">
            <a:avLst/>
          </a:prstGeom>
          <a:gradFill>
            <a:gsLst>
              <a:gs pos="0">
                <a:schemeClr val="accent1">
                  <a:hueOff val="1266071"/>
                  <a:satOff val="-2326"/>
                  <a:lumOff val="6531"/>
                </a:schemeClr>
              </a:gs>
              <a:gs pos="100000">
                <a:schemeClr val="accent1">
                  <a:hueOff val="-32126"/>
                  <a:satOff val="-1241"/>
                </a:schemeClr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5" name="Shape 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ntermediate Slide 1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xfrm>
            <a:off x="1270000" y="4889500"/>
            <a:ext cx="21897777" cy="2971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3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0" y="3494052"/>
            <a:ext cx="1944810" cy="1371601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Shape 34"/>
          <p:cNvSpPr/>
          <p:nvPr/>
        </p:nvSpPr>
        <p:spPr>
          <a:xfrm>
            <a:off x="-1" y="13594987"/>
            <a:ext cx="24384001" cy="127001"/>
          </a:xfrm>
          <a:prstGeom prst="rect">
            <a:avLst/>
          </a:prstGeom>
          <a:gradFill>
            <a:gsLst>
              <a:gs pos="0">
                <a:schemeClr val="accent1">
                  <a:hueOff val="1266071"/>
                  <a:satOff val="-2326"/>
                  <a:lumOff val="6531"/>
                </a:schemeClr>
              </a:gs>
              <a:gs pos="100000">
                <a:schemeClr val="accent1">
                  <a:hueOff val="-32126"/>
                  <a:satOff val="-1241"/>
                </a:schemeClr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5" name="Shape 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Intermedia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3" name="Shape 4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ntermediate Slide 2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083187" y="-8910646"/>
            <a:ext cx="55936382" cy="39449789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hape 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pic>
        <p:nvPicPr>
          <p:cNvPr id="5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0000" y="3494052"/>
            <a:ext cx="1952464" cy="1371601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Shape 5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ntermediate Slide 2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Bac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Shape 61"/>
          <p:cNvSpPr/>
          <p:nvPr>
            <p:ph type="title"/>
          </p:nvPr>
        </p:nvSpPr>
        <p:spPr>
          <a:xfrm>
            <a:off x="1270000" y="5724789"/>
            <a:ext cx="21990050" cy="1371601"/>
          </a:xfrm>
          <a:prstGeom prst="rect">
            <a:avLst/>
          </a:prstGeom>
        </p:spPr>
        <p:txBody>
          <a:bodyPr anchor="t"/>
          <a:lstStyle/>
          <a:p>
            <a:pPr/>
            <a:r>
              <a:t>Title Text</a:t>
            </a:r>
          </a:p>
        </p:txBody>
      </p:sp>
      <p:pic>
        <p:nvPicPr>
          <p:cNvPr id="6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0000" y="3494052"/>
            <a:ext cx="1952464" cy="1371601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Shape 6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ntermediate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ntermediate Slide 2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Bac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ntent 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type="title"/>
          </p:nvPr>
        </p:nvSpPr>
        <p:spPr>
          <a:xfrm>
            <a:off x="2616200" y="450850"/>
            <a:ext cx="20131832" cy="2286000"/>
          </a:xfrm>
          <a:prstGeom prst="rect">
            <a:avLst/>
          </a:prstGeom>
        </p:spPr>
        <p:txBody>
          <a:bodyPr/>
          <a:lstStyle>
            <a:lvl1pPr>
              <a:defRPr spc="550" sz="5500">
                <a:solidFill>
                  <a:srgbClr val="00000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6" name="Shape 86"/>
          <p:cNvSpPr/>
          <p:nvPr>
            <p:ph type="body" idx="1"/>
          </p:nvPr>
        </p:nvSpPr>
        <p:spPr>
          <a:xfrm>
            <a:off x="1274464" y="2730500"/>
            <a:ext cx="21835072" cy="103309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1000"/>
              </a:spcBef>
              <a:buSzTx/>
              <a:buNone/>
              <a:defRPr sz="4000">
                <a:latin typeface="Open Sans"/>
                <a:ea typeface="Open Sans"/>
                <a:cs typeface="Open Sans"/>
                <a:sym typeface="Open Sans"/>
              </a:defRPr>
            </a:lvl1pPr>
            <a:lvl2pPr marL="0" indent="228600">
              <a:spcBef>
                <a:spcPts val="1000"/>
              </a:spcBef>
              <a:buSzTx/>
              <a:buNone/>
              <a:defRPr sz="4000">
                <a:latin typeface="Open Sans"/>
                <a:ea typeface="Open Sans"/>
                <a:cs typeface="Open Sans"/>
                <a:sym typeface="Open Sans"/>
              </a:defRPr>
            </a:lvl2pPr>
            <a:lvl3pPr marL="0" indent="457200">
              <a:spcBef>
                <a:spcPts val="1000"/>
              </a:spcBef>
              <a:buSzTx/>
              <a:buNone/>
              <a:defRPr sz="4000">
                <a:latin typeface="Open Sans"/>
                <a:ea typeface="Open Sans"/>
                <a:cs typeface="Open Sans"/>
                <a:sym typeface="Open Sans"/>
              </a:defRPr>
            </a:lvl3pPr>
            <a:lvl4pPr marL="0" indent="685800">
              <a:spcBef>
                <a:spcPts val="1000"/>
              </a:spcBef>
              <a:buSzTx/>
              <a:buNone/>
              <a:defRPr sz="4000">
                <a:latin typeface="Open Sans"/>
                <a:ea typeface="Open Sans"/>
                <a:cs typeface="Open Sans"/>
                <a:sym typeface="Open Sans"/>
              </a:defRPr>
            </a:lvl4pPr>
            <a:lvl5pPr marL="0" indent="914400">
              <a:spcBef>
                <a:spcPts val="1000"/>
              </a:spcBef>
              <a:buSzTx/>
              <a:buNone/>
              <a:defRPr sz="4000">
                <a:latin typeface="Open Sans"/>
                <a:ea typeface="Open Sans"/>
                <a:cs typeface="Open Sans"/>
                <a:sym typeface="Open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7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0" y="1270000"/>
            <a:ext cx="918383" cy="647700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Shape 88"/>
          <p:cNvSpPr/>
          <p:nvPr/>
        </p:nvSpPr>
        <p:spPr>
          <a:xfrm>
            <a:off x="-1" y="13594987"/>
            <a:ext cx="24384001" cy="127001"/>
          </a:xfrm>
          <a:prstGeom prst="rect">
            <a:avLst/>
          </a:prstGeom>
          <a:gradFill>
            <a:gsLst>
              <a:gs pos="0">
                <a:schemeClr val="accent1">
                  <a:hueOff val="1266071"/>
                  <a:satOff val="-2326"/>
                  <a:lumOff val="6531"/>
                </a:schemeClr>
              </a:gs>
              <a:gs pos="100000">
                <a:schemeClr val="accent1">
                  <a:hueOff val="-32126"/>
                  <a:satOff val="-1241"/>
                </a:schemeClr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89" name="Shape 8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hueOff val="1266071"/>
                <a:satOff val="-2326"/>
                <a:lumOff val="6531"/>
              </a:schemeClr>
            </a:gs>
            <a:gs pos="100000">
              <a:schemeClr val="accent1">
                <a:hueOff val="-32126"/>
                <a:satOff val="-1241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1270000" y="4889500"/>
            <a:ext cx="21992960" cy="2971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pic>
        <p:nvPicPr>
          <p:cNvPr id="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0" y="3494052"/>
            <a:ext cx="1952464" cy="137160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"/>
          <p:cNvSpPr/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5" name="Shape 5"/>
          <p:cNvSpPr/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000" u="none">
          <a:ln>
            <a:noFill/>
          </a:ln>
          <a:solidFill>
            <a:srgbClr val="FFFFFF"/>
          </a:solidFill>
          <a:uFillTx/>
          <a:latin typeface="Roboto Medium"/>
          <a:ea typeface="Roboto Medium"/>
          <a:cs typeface="Roboto Medium"/>
          <a:sym typeface="Roboto Medium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000" u="none">
          <a:ln>
            <a:noFill/>
          </a:ln>
          <a:solidFill>
            <a:srgbClr val="FFFFFF"/>
          </a:solidFill>
          <a:uFillTx/>
          <a:latin typeface="Roboto Medium"/>
          <a:ea typeface="Roboto Medium"/>
          <a:cs typeface="Roboto Medium"/>
          <a:sym typeface="Roboto Medium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000" u="none">
          <a:ln>
            <a:noFill/>
          </a:ln>
          <a:solidFill>
            <a:srgbClr val="FFFFFF"/>
          </a:solidFill>
          <a:uFillTx/>
          <a:latin typeface="Roboto Medium"/>
          <a:ea typeface="Roboto Medium"/>
          <a:cs typeface="Roboto Medium"/>
          <a:sym typeface="Roboto Medium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000" u="none">
          <a:ln>
            <a:noFill/>
          </a:ln>
          <a:solidFill>
            <a:srgbClr val="FFFFFF"/>
          </a:solidFill>
          <a:uFillTx/>
          <a:latin typeface="Roboto Medium"/>
          <a:ea typeface="Roboto Medium"/>
          <a:cs typeface="Roboto Medium"/>
          <a:sym typeface="Roboto Medium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000" u="none">
          <a:ln>
            <a:noFill/>
          </a:ln>
          <a:solidFill>
            <a:srgbClr val="FFFFFF"/>
          </a:solidFill>
          <a:uFillTx/>
          <a:latin typeface="Roboto Medium"/>
          <a:ea typeface="Roboto Medium"/>
          <a:cs typeface="Roboto Medium"/>
          <a:sym typeface="Roboto Medium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000" u="none">
          <a:ln>
            <a:noFill/>
          </a:ln>
          <a:solidFill>
            <a:srgbClr val="FFFFFF"/>
          </a:solidFill>
          <a:uFillTx/>
          <a:latin typeface="Roboto Medium"/>
          <a:ea typeface="Roboto Medium"/>
          <a:cs typeface="Roboto Medium"/>
          <a:sym typeface="Roboto Medium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000" u="none">
          <a:ln>
            <a:noFill/>
          </a:ln>
          <a:solidFill>
            <a:srgbClr val="FFFFFF"/>
          </a:solidFill>
          <a:uFillTx/>
          <a:latin typeface="Roboto Medium"/>
          <a:ea typeface="Roboto Medium"/>
          <a:cs typeface="Roboto Medium"/>
          <a:sym typeface="Roboto Medium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000" u="none">
          <a:ln>
            <a:noFill/>
          </a:ln>
          <a:solidFill>
            <a:srgbClr val="FFFFFF"/>
          </a:solidFill>
          <a:uFillTx/>
          <a:latin typeface="Roboto Medium"/>
          <a:ea typeface="Roboto Medium"/>
          <a:cs typeface="Roboto Medium"/>
          <a:sym typeface="Roboto Medium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000" u="none">
          <a:ln>
            <a:noFill/>
          </a:ln>
          <a:solidFill>
            <a:srgbClr val="FFFFFF"/>
          </a:solidFill>
          <a:uFillTx/>
          <a:latin typeface="Roboto Medium"/>
          <a:ea typeface="Roboto Medium"/>
          <a:cs typeface="Roboto Medium"/>
          <a:sym typeface="Roboto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chart" Target="../charts/chart4.xml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png"/><Relationship Id="rId3" Type="http://schemas.openxmlformats.org/officeDocument/2006/relationships/image" Target="../media/image1.tif"/><Relationship Id="rId4" Type="http://schemas.openxmlformats.org/officeDocument/2006/relationships/image" Target="../media/image2.tif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hyperlink" Target="https://github.com/fluent/fluentd/issues/924" TargetMode="Externa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3.png"/><Relationship Id="rId9" Type="http://schemas.openxmlformats.org/officeDocument/2006/relationships/chart" Target="../charts/chart5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3.png"/><Relationship Id="rId9" Type="http://schemas.openxmlformats.org/officeDocument/2006/relationships/chart" Target="../charts/chart6.xml"/><Relationship Id="rId10" Type="http://schemas.openxmlformats.org/officeDocument/2006/relationships/image" Target="../media/image18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3.png"/><Relationship Id="rId9" Type="http://schemas.openxmlformats.org/officeDocument/2006/relationships/chart" Target="../charts/chart7.xml"/><Relationship Id="rId10" Type="http://schemas.openxmlformats.org/officeDocument/2006/relationships/image" Target="../media/image18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3.png"/><Relationship Id="rId9" Type="http://schemas.openxmlformats.org/officeDocument/2006/relationships/chart" Target="../charts/chart8.xml"/><Relationship Id="rId10" Type="http://schemas.openxmlformats.org/officeDocument/2006/relationships/image" Target="../media/image18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.tif"/><Relationship Id="rId14" Type="http://schemas.openxmlformats.org/officeDocument/2006/relationships/image" Target="../media/image25.png"/><Relationship Id="rId15" Type="http://schemas.openxmlformats.org/officeDocument/2006/relationships/image" Target="../media/image23.png"/><Relationship Id="rId16" Type="http://schemas.openxmlformats.org/officeDocument/2006/relationships/image" Target="../media/image24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3.png"/><Relationship Id="rId9" Type="http://schemas.openxmlformats.org/officeDocument/2006/relationships/chart" Target="../charts/chart9.xml"/><Relationship Id="rId10" Type="http://schemas.openxmlformats.org/officeDocument/2006/relationships/image" Target="../media/image18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.tif"/><Relationship Id="rId14" Type="http://schemas.openxmlformats.org/officeDocument/2006/relationships/image" Target="../media/image25.png"/><Relationship Id="rId15" Type="http://schemas.openxmlformats.org/officeDocument/2006/relationships/image" Target="../media/image23.png"/><Relationship Id="rId16" Type="http://schemas.openxmlformats.org/officeDocument/2006/relationships/image" Target="../media/image24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www.treasuredata.com/jp/contact_us" TargetMode="External"/><Relationship Id="rId3" Type="http://schemas.openxmlformats.org/officeDocument/2006/relationships/image" Target="../media/image26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://embulk.org/" TargetMode="External"/><Relationship Id="rId3" Type="http://schemas.openxmlformats.org/officeDocument/2006/relationships/image" Target="../media/image23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://www.embulk.org/plugins/" TargetMode="Externa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Relationship Id="rId3" Type="http://schemas.openxmlformats.org/officeDocument/2006/relationships/hyperlink" Target="https://docs.treasuredata.com/categories/result" TargetMode="External"/><Relationship Id="rId4" Type="http://schemas.openxmlformats.org/officeDocument/2006/relationships/hyperlink" Target="https://docs.treasuredata.com/categories/data-connector" TargetMode="Externa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speakerdeck.com/civitaspo/embulknizu-rinai5tufalsekoto" TargetMode="Externa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speakerdeck.com/civitaspo/embulknizu-rinai5tufalsekoto" TargetMode="External"/><Relationship Id="rId3" Type="http://schemas.openxmlformats.org/officeDocument/2006/relationships/image" Target="../media/image36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://www.digdag.io/index.html" TargetMode="Externa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2.t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png"/><Relationship Id="rId3" Type="http://schemas.openxmlformats.org/officeDocument/2006/relationships/image" Target="../media/image43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8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9.pn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://qiita.com/hiroysato/items/397f36c4838a0a93e352" TargetMode="External"/><Relationship Id="rId3" Type="http://schemas.openxmlformats.org/officeDocument/2006/relationships/hyperlink" Target="http://qiita.com/hiroysato/items/d0fe5e2d88c267413a82" TargetMode="External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3.png"/><Relationship Id="rId9" Type="http://schemas.openxmlformats.org/officeDocument/2006/relationships/chart" Target="../charts/chart1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chart" Target="../charts/chart2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chart" Target="../charts/char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title"/>
          </p:nvPr>
        </p:nvSpPr>
        <p:spPr>
          <a:xfrm>
            <a:off x="1270000" y="5508558"/>
            <a:ext cx="21919804" cy="1733684"/>
          </a:xfrm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pPr/>
            <a:r>
              <a:t>EmbulkとDigdagとデータ分析基盤と</a:t>
            </a:r>
          </a:p>
        </p:txBody>
      </p:sp>
      <p:sp>
        <p:nvSpPr>
          <p:cNvPr id="159" name="Shape 159"/>
          <p:cNvSpPr/>
          <p:nvPr>
            <p:ph type="body" sz="half" idx="1"/>
          </p:nvPr>
        </p:nvSpPr>
        <p:spPr>
          <a:xfrm>
            <a:off x="1270000" y="7239000"/>
            <a:ext cx="21919805" cy="3549055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2">
                    <a:hueOff val="-8788031"/>
                    <a:lumOff val="-40335"/>
                  </a:schemeClr>
                </a:solidFill>
              </a:defRPr>
            </a:pPr>
            <a:r>
              <a:t>〜第５回 ゲームサーバ勉強会〜</a:t>
            </a:r>
          </a:p>
          <a:p>
            <a:pPr>
              <a:defRPr>
                <a:solidFill>
                  <a:schemeClr val="accent2">
                    <a:hueOff val="-8788031"/>
                    <a:lumOff val="-40335"/>
                  </a:schemeClr>
                </a:solidFill>
              </a:defRPr>
            </a:pPr>
            <a:r>
              <a:t>2016.06.18</a:t>
            </a:r>
          </a:p>
        </p:txBody>
      </p:sp>
      <p:sp>
        <p:nvSpPr>
          <p:cNvPr id="160" name="Shape 160"/>
          <p:cNvSpPr/>
          <p:nvPr/>
        </p:nvSpPr>
        <p:spPr>
          <a:xfrm>
            <a:off x="3162497" y="10959869"/>
            <a:ext cx="10918331" cy="1376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3000">
                <a:latin typeface="Open Sans Semibold"/>
                <a:ea typeface="Open Sans Semibold"/>
                <a:cs typeface="Open Sans Semibold"/>
                <a:sym typeface="Open Sans Semibold"/>
              </a:defRPr>
            </a:pPr>
            <a:r>
              <a:t>Toru Takahashi</a:t>
            </a:r>
          </a:p>
          <a:p>
            <a:pPr algn="l">
              <a:defRPr sz="3000">
                <a:solidFill>
                  <a:srgbClr val="A6AAA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pPr>
            <a:r>
              <a:t>Support Engineering Manager, Treasure Data, Inc.</a:t>
            </a:r>
          </a:p>
        </p:txBody>
      </p:sp>
      <p:pic>
        <p:nvPicPr>
          <p:cNvPr id="16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0666" y="11013309"/>
            <a:ext cx="1269856" cy="1269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8036" y="0"/>
                  <a:pt x="5274" y="1057"/>
                  <a:pt x="3166" y="3166"/>
                </a:cubicBezTo>
                <a:cubicBezTo>
                  <a:pt x="1057" y="5274"/>
                  <a:pt x="0" y="8036"/>
                  <a:pt x="0" y="10800"/>
                </a:cubicBezTo>
                <a:cubicBezTo>
                  <a:pt x="0" y="13564"/>
                  <a:pt x="1057" y="16326"/>
                  <a:pt x="3166" y="18434"/>
                </a:cubicBezTo>
                <a:cubicBezTo>
                  <a:pt x="5274" y="20543"/>
                  <a:pt x="8036" y="21600"/>
                  <a:pt x="10800" y="21600"/>
                </a:cubicBezTo>
                <a:cubicBezTo>
                  <a:pt x="13564" y="21600"/>
                  <a:pt x="16326" y="20543"/>
                  <a:pt x="18434" y="18434"/>
                </a:cubicBezTo>
                <a:cubicBezTo>
                  <a:pt x="20543" y="16326"/>
                  <a:pt x="21600" y="13564"/>
                  <a:pt x="21600" y="10800"/>
                </a:cubicBezTo>
                <a:cubicBezTo>
                  <a:pt x="21600" y="8036"/>
                  <a:pt x="20543" y="5274"/>
                  <a:pt x="18434" y="3166"/>
                </a:cubicBezTo>
                <a:cubicBezTo>
                  <a:pt x="16326" y="1057"/>
                  <a:pt x="13564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/>
            <a:r>
              <a:t>データ分析基盤への更なる期待：3rd Partyとの連携</a:t>
            </a:r>
          </a:p>
        </p:txBody>
      </p:sp>
      <p:sp>
        <p:nvSpPr>
          <p:cNvPr id="260" name="Shape 26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1" name="Shape 261"/>
          <p:cNvSpPr/>
          <p:nvPr/>
        </p:nvSpPr>
        <p:spPr>
          <a:xfrm>
            <a:off x="673237" y="2980513"/>
            <a:ext cx="13906408" cy="10102971"/>
          </a:xfrm>
          <a:prstGeom prst="roundRect">
            <a:avLst>
              <a:gd name="adj" fmla="val 8071"/>
            </a:avLst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26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99" y="11247357"/>
            <a:ext cx="2070477" cy="1229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71864" y="6961414"/>
            <a:ext cx="816947" cy="1818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71864" y="3737804"/>
            <a:ext cx="816947" cy="18185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27967" y="6852881"/>
            <a:ext cx="2796948" cy="220022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66" name="Chart 266"/>
          <p:cNvGraphicFramePr/>
          <p:nvPr/>
        </p:nvGraphicFramePr>
        <p:xfrm>
          <a:off x="10892062" y="9192433"/>
          <a:ext cx="3580107" cy="3351294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5"/>
          </a:graphicData>
        </a:graphic>
      </p:graphicFrame>
      <p:pic>
        <p:nvPicPr>
          <p:cNvPr id="267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92088" y="8232064"/>
            <a:ext cx="2070478" cy="1229429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Shape 268"/>
          <p:cNvSpPr/>
          <p:nvPr/>
        </p:nvSpPr>
        <p:spPr>
          <a:xfrm>
            <a:off x="1706807" y="5692540"/>
            <a:ext cx="314706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バッチ処理サーバ</a:t>
            </a:r>
          </a:p>
        </p:txBody>
      </p:sp>
      <p:sp>
        <p:nvSpPr>
          <p:cNvPr id="269" name="Shape 269"/>
          <p:cNvSpPr/>
          <p:nvPr/>
        </p:nvSpPr>
        <p:spPr>
          <a:xfrm>
            <a:off x="1836728" y="8896251"/>
            <a:ext cx="288721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/>
            </a:pPr>
            <a:r>
              <a:t>ストリーミング</a:t>
            </a:r>
          </a:p>
          <a:p>
            <a:pPr>
              <a:defRPr sz="3000"/>
            </a:pPr>
            <a:r>
              <a:t>処理サーバ</a:t>
            </a:r>
          </a:p>
        </p:txBody>
      </p:sp>
      <p:sp>
        <p:nvSpPr>
          <p:cNvPr id="270" name="Shape 270"/>
          <p:cNvSpPr/>
          <p:nvPr/>
        </p:nvSpPr>
        <p:spPr>
          <a:xfrm>
            <a:off x="2778560" y="12403297"/>
            <a:ext cx="100355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SaaS</a:t>
            </a:r>
          </a:p>
        </p:txBody>
      </p:sp>
      <p:sp>
        <p:nvSpPr>
          <p:cNvPr id="271" name="Shape 271"/>
          <p:cNvSpPr/>
          <p:nvPr/>
        </p:nvSpPr>
        <p:spPr>
          <a:xfrm>
            <a:off x="5473791" y="9842593"/>
            <a:ext cx="4305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データ分析処理エンジン</a:t>
            </a:r>
          </a:p>
        </p:txBody>
      </p:sp>
      <p:sp>
        <p:nvSpPr>
          <p:cNvPr id="272" name="Shape 272"/>
          <p:cNvSpPr/>
          <p:nvPr/>
        </p:nvSpPr>
        <p:spPr>
          <a:xfrm>
            <a:off x="12018488" y="11984926"/>
            <a:ext cx="159829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BIツール</a:t>
            </a:r>
          </a:p>
        </p:txBody>
      </p:sp>
      <p:sp>
        <p:nvSpPr>
          <p:cNvPr id="273" name="Shape 273"/>
          <p:cNvSpPr/>
          <p:nvPr/>
        </p:nvSpPr>
        <p:spPr>
          <a:xfrm>
            <a:off x="3837460" y="4841634"/>
            <a:ext cx="2262009" cy="3146216"/>
          </a:xfrm>
          <a:prstGeom prst="line">
            <a:avLst/>
          </a:prstGeom>
          <a:ln w="508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4" name="Shape 274"/>
          <p:cNvSpPr/>
          <p:nvPr/>
        </p:nvSpPr>
        <p:spPr>
          <a:xfrm>
            <a:off x="3816837" y="8114849"/>
            <a:ext cx="2282633" cy="1"/>
          </a:xfrm>
          <a:prstGeom prst="line">
            <a:avLst/>
          </a:prstGeom>
          <a:ln w="508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5" name="Shape 275"/>
          <p:cNvSpPr/>
          <p:nvPr/>
        </p:nvSpPr>
        <p:spPr>
          <a:xfrm flipV="1">
            <a:off x="4518261" y="8275473"/>
            <a:ext cx="1569697" cy="3606591"/>
          </a:xfrm>
          <a:prstGeom prst="line">
            <a:avLst/>
          </a:prstGeom>
          <a:ln w="508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6" name="Shape 276"/>
          <p:cNvSpPr/>
          <p:nvPr/>
        </p:nvSpPr>
        <p:spPr>
          <a:xfrm>
            <a:off x="9702578" y="8137107"/>
            <a:ext cx="1559144" cy="2187717"/>
          </a:xfrm>
          <a:prstGeom prst="line">
            <a:avLst/>
          </a:prstGeom>
          <a:ln w="508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7" name="Shape 277"/>
          <p:cNvSpPr/>
          <p:nvPr/>
        </p:nvSpPr>
        <p:spPr>
          <a:xfrm>
            <a:off x="906957" y="2416503"/>
            <a:ext cx="2781301" cy="492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u="sng"/>
            </a:lvl1pPr>
          </a:lstStyle>
          <a:p>
            <a:pPr/>
            <a:r>
              <a:t>データ分析基盤</a:t>
            </a:r>
          </a:p>
        </p:txBody>
      </p:sp>
      <p:pic>
        <p:nvPicPr>
          <p:cNvPr id="278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321789" y="7303561"/>
            <a:ext cx="7255564" cy="1622578"/>
          </a:xfrm>
          <a:prstGeom prst="rect">
            <a:avLst/>
          </a:prstGeom>
        </p:spPr>
      </p:pic>
      <p:sp>
        <p:nvSpPr>
          <p:cNvPr id="280" name="Shape 280"/>
          <p:cNvSpPr/>
          <p:nvPr/>
        </p:nvSpPr>
        <p:spPr>
          <a:xfrm>
            <a:off x="-77971" y="7505603"/>
            <a:ext cx="1824287" cy="1052791"/>
          </a:xfrm>
          <a:prstGeom prst="rightArrow">
            <a:avLst>
              <a:gd name="adj1" fmla="val 60549"/>
              <a:gd name="adj2" fmla="val 63086"/>
            </a:avLst>
          </a:prstGeom>
          <a:gradFill>
            <a:gsLst>
              <a:gs pos="0">
                <a:schemeClr val="accent1">
                  <a:hueOff val="1266071"/>
                  <a:satOff val="-2326"/>
                  <a:lumOff val="6531"/>
                </a:schemeClr>
              </a:gs>
              <a:gs pos="100000">
                <a:schemeClr val="accent1">
                  <a:hueOff val="-32126"/>
                  <a:satOff val="-1241"/>
                </a:schemeClr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1" name="Shape 281"/>
          <p:cNvSpPr/>
          <p:nvPr/>
        </p:nvSpPr>
        <p:spPr>
          <a:xfrm>
            <a:off x="-77971" y="11160942"/>
            <a:ext cx="1824287" cy="1052791"/>
          </a:xfrm>
          <a:prstGeom prst="rightArrow">
            <a:avLst>
              <a:gd name="adj1" fmla="val 60549"/>
              <a:gd name="adj2" fmla="val 63086"/>
            </a:avLst>
          </a:prstGeom>
          <a:gradFill>
            <a:gsLst>
              <a:gs pos="0">
                <a:schemeClr val="accent1">
                  <a:hueOff val="1266071"/>
                  <a:satOff val="-2326"/>
                  <a:lumOff val="6531"/>
                </a:schemeClr>
              </a:gs>
              <a:gs pos="100000">
                <a:schemeClr val="accent1">
                  <a:hueOff val="-32126"/>
                  <a:satOff val="-1241"/>
                </a:schemeClr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2" name="Shape 282"/>
          <p:cNvSpPr/>
          <p:nvPr/>
        </p:nvSpPr>
        <p:spPr>
          <a:xfrm>
            <a:off x="-77971" y="3850264"/>
            <a:ext cx="1824287" cy="1052791"/>
          </a:xfrm>
          <a:prstGeom prst="rightArrow">
            <a:avLst>
              <a:gd name="adj1" fmla="val 60549"/>
              <a:gd name="adj2" fmla="val 63086"/>
            </a:avLst>
          </a:prstGeom>
          <a:gradFill>
            <a:gsLst>
              <a:gs pos="0">
                <a:schemeClr val="accent1">
                  <a:hueOff val="1266071"/>
                  <a:satOff val="-2326"/>
                  <a:lumOff val="6531"/>
                </a:schemeClr>
              </a:gs>
              <a:gs pos="100000">
                <a:schemeClr val="accent1">
                  <a:hueOff val="-32126"/>
                  <a:satOff val="-1241"/>
                </a:schemeClr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3" name="Shape 283"/>
          <p:cNvSpPr/>
          <p:nvPr/>
        </p:nvSpPr>
        <p:spPr>
          <a:xfrm rot="19800000">
            <a:off x="-305071" y="5635745"/>
            <a:ext cx="2194850" cy="1052791"/>
          </a:xfrm>
          <a:prstGeom prst="rightArrow">
            <a:avLst>
              <a:gd name="adj1" fmla="val 60549"/>
              <a:gd name="adj2" fmla="val 63086"/>
            </a:avLst>
          </a:prstGeom>
          <a:gradFill>
            <a:gsLst>
              <a:gs pos="0">
                <a:schemeClr val="accent1">
                  <a:hueOff val="1266071"/>
                  <a:satOff val="-2326"/>
                  <a:lumOff val="6531"/>
                </a:schemeClr>
              </a:gs>
              <a:gs pos="100000">
                <a:schemeClr val="accent1">
                  <a:hueOff val="-32126"/>
                  <a:satOff val="-1241"/>
                </a:schemeClr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284" name="pasted-image.pdf"/>
          <p:cNvPicPr>
            <a:picLocks noChangeAspect="1"/>
          </p:cNvPicPr>
          <p:nvPr/>
        </p:nvPicPr>
        <p:blipFill>
          <a:blip r:embed="rId7">
            <a:extLst/>
          </a:blip>
          <a:srcRect l="0" t="0" r="0" b="9262"/>
          <a:stretch>
            <a:fillRect/>
          </a:stretch>
        </p:blipFill>
        <p:spPr>
          <a:xfrm>
            <a:off x="17254804" y="2943638"/>
            <a:ext cx="5294869" cy="104443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/>
        </p:nvSpPr>
        <p:spPr>
          <a:xfrm>
            <a:off x="1267155" y="5497172"/>
            <a:ext cx="6985001" cy="4191001"/>
          </a:xfrm>
          <a:prstGeom prst="roundRect">
            <a:avLst>
              <a:gd name="adj" fmla="val 3636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87" name="Shape 287"/>
          <p:cNvSpPr/>
          <p:nvPr/>
        </p:nvSpPr>
        <p:spPr>
          <a:xfrm>
            <a:off x="16131844" y="5497172"/>
            <a:ext cx="6985001" cy="4191001"/>
          </a:xfrm>
          <a:prstGeom prst="roundRect">
            <a:avLst>
              <a:gd name="adj" fmla="val 3636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88" name="Shape 288"/>
          <p:cNvSpPr/>
          <p:nvPr/>
        </p:nvSpPr>
        <p:spPr>
          <a:xfrm>
            <a:off x="8699500" y="5497172"/>
            <a:ext cx="6985000" cy="4191001"/>
          </a:xfrm>
          <a:prstGeom prst="roundRect">
            <a:avLst>
              <a:gd name="adj" fmla="val 3636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89" name="Shape 2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/>
            <a:r>
              <a:t>データ分析基盤を支えるOSS</a:t>
            </a:r>
          </a:p>
        </p:txBody>
      </p:sp>
      <p:sp>
        <p:nvSpPr>
          <p:cNvPr id="290" name="Shape 290"/>
          <p:cNvSpPr/>
          <p:nvPr/>
        </p:nvSpPr>
        <p:spPr>
          <a:xfrm>
            <a:off x="16646095" y="7665602"/>
            <a:ext cx="5956500" cy="1911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660400">
              <a:spcBef>
                <a:spcPts val="800"/>
              </a:spcBef>
              <a:defRPr sz="3200">
                <a:latin typeface="Open Sans Semibold"/>
                <a:ea typeface="Open Sans Semibold"/>
                <a:cs typeface="Open Sans Semibold"/>
                <a:sym typeface="Open Sans Semibold"/>
              </a:defRPr>
            </a:pPr>
            <a:r>
              <a:t>Digdag</a:t>
            </a:r>
          </a:p>
          <a:p>
            <a:pPr defTabSz="660400">
              <a:spcBef>
                <a:spcPts val="800"/>
              </a:spcBef>
              <a:defRPr sz="3200">
                <a:latin typeface="Open Sans"/>
                <a:ea typeface="Open Sans"/>
                <a:cs typeface="Open Sans"/>
                <a:sym typeface="Open Sans"/>
              </a:defRPr>
            </a:pPr>
            <a:r>
              <a:t>ワークフロー</a:t>
            </a:r>
            <a:br/>
            <a:r>
              <a:t>オートメーションシステム</a:t>
            </a:r>
          </a:p>
        </p:txBody>
      </p:sp>
      <p:sp>
        <p:nvSpPr>
          <p:cNvPr id="291" name="Shape 291"/>
          <p:cNvSpPr/>
          <p:nvPr/>
        </p:nvSpPr>
        <p:spPr>
          <a:xfrm>
            <a:off x="9119558" y="7665602"/>
            <a:ext cx="6144883" cy="1911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>
              <a:spcBef>
                <a:spcPts val="1000"/>
              </a:spcBef>
              <a:defRPr sz="4000">
                <a:latin typeface="Open Sans Semibold"/>
                <a:ea typeface="Open Sans Semibold"/>
                <a:cs typeface="Open Sans Semibold"/>
                <a:sym typeface="Open Sans Semibold"/>
              </a:defRPr>
            </a:pPr>
            <a:r>
              <a:t>Embulk</a:t>
            </a:r>
          </a:p>
          <a:p>
            <a:pPr>
              <a:spcBef>
                <a:spcPts val="1000"/>
              </a:spcBef>
              <a:defRPr sz="4000">
                <a:latin typeface="Open Sans"/>
                <a:ea typeface="Open Sans"/>
                <a:cs typeface="Open Sans"/>
                <a:sym typeface="Open Sans"/>
              </a:defRPr>
            </a:pPr>
            <a:r>
              <a:t>バルクデータローダ</a:t>
            </a:r>
          </a:p>
        </p:txBody>
      </p:sp>
      <p:sp>
        <p:nvSpPr>
          <p:cNvPr id="292" name="Shape 292"/>
          <p:cNvSpPr/>
          <p:nvPr/>
        </p:nvSpPr>
        <p:spPr>
          <a:xfrm>
            <a:off x="1781405" y="7665602"/>
            <a:ext cx="5956500" cy="1911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726440">
              <a:spcBef>
                <a:spcPts val="800"/>
              </a:spcBef>
              <a:defRPr sz="3520">
                <a:latin typeface="Open Sans Semibold"/>
                <a:ea typeface="Open Sans Semibold"/>
                <a:cs typeface="Open Sans Semibold"/>
                <a:sym typeface="Open Sans Semibold"/>
              </a:defRPr>
            </a:pPr>
            <a:r>
              <a:t>Fluentd</a:t>
            </a:r>
          </a:p>
          <a:p>
            <a:pPr defTabSz="726440">
              <a:spcBef>
                <a:spcPts val="800"/>
              </a:spcBef>
              <a:defRPr sz="3520">
                <a:latin typeface="Open Sans"/>
                <a:ea typeface="Open Sans"/>
                <a:cs typeface="Open Sans"/>
                <a:sym typeface="Open Sans"/>
              </a:defRPr>
            </a:pPr>
            <a:r>
              <a:t>ストリーミングログコレクタ</a:t>
            </a:r>
          </a:p>
        </p:txBody>
      </p:sp>
      <p:pic>
        <p:nvPicPr>
          <p:cNvPr id="293" name="Untitled 2.png"/>
          <p:cNvPicPr>
            <a:picLocks noChangeAspect="1"/>
          </p:cNvPicPr>
          <p:nvPr/>
        </p:nvPicPr>
        <p:blipFill>
          <a:blip r:embed="rId2">
            <a:extLst/>
          </a:blip>
          <a:srcRect l="5818" t="0" r="5818" b="0"/>
          <a:stretch>
            <a:fillRect/>
          </a:stretch>
        </p:blipFill>
        <p:spPr>
          <a:xfrm>
            <a:off x="3172325" y="3886861"/>
            <a:ext cx="317466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1056"/>
                  <a:pt x="2882" y="3164"/>
                </a:cubicBezTo>
                <a:cubicBezTo>
                  <a:pt x="-961" y="7382"/>
                  <a:pt x="-961" y="14218"/>
                  <a:pt x="2882" y="18436"/>
                </a:cubicBezTo>
                <a:cubicBezTo>
                  <a:pt x="4803" y="20544"/>
                  <a:pt x="7321" y="21600"/>
                  <a:pt x="9839" y="21600"/>
                </a:cubicBezTo>
                <a:cubicBezTo>
                  <a:pt x="12357" y="21600"/>
                  <a:pt x="14875" y="20544"/>
                  <a:pt x="16796" y="18436"/>
                </a:cubicBezTo>
                <a:cubicBezTo>
                  <a:pt x="20639" y="14218"/>
                  <a:pt x="20639" y="7382"/>
                  <a:pt x="16796" y="3164"/>
                </a:cubicBezTo>
                <a:cubicBezTo>
                  <a:pt x="14875" y="1056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94" name="pasted-image.tiff"/>
          <p:cNvPicPr>
            <a:picLocks noChangeAspect="1"/>
          </p:cNvPicPr>
          <p:nvPr/>
        </p:nvPicPr>
        <p:blipFill>
          <a:blip r:embed="rId3">
            <a:extLst/>
          </a:blip>
          <a:srcRect l="6444" t="0" r="6444" b="0"/>
          <a:stretch>
            <a:fillRect/>
          </a:stretch>
        </p:blipFill>
        <p:spPr>
          <a:xfrm>
            <a:off x="10604669" y="3886861"/>
            <a:ext cx="317466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1056"/>
                  <a:pt x="2882" y="3164"/>
                </a:cubicBezTo>
                <a:cubicBezTo>
                  <a:pt x="-961" y="7382"/>
                  <a:pt x="-961" y="14218"/>
                  <a:pt x="2882" y="18436"/>
                </a:cubicBezTo>
                <a:cubicBezTo>
                  <a:pt x="4803" y="20544"/>
                  <a:pt x="7321" y="21600"/>
                  <a:pt x="9839" y="21600"/>
                </a:cubicBezTo>
                <a:cubicBezTo>
                  <a:pt x="12357" y="21600"/>
                  <a:pt x="14875" y="20544"/>
                  <a:pt x="16796" y="18436"/>
                </a:cubicBezTo>
                <a:cubicBezTo>
                  <a:pt x="20639" y="14218"/>
                  <a:pt x="20639" y="7382"/>
                  <a:pt x="16796" y="3164"/>
                </a:cubicBezTo>
                <a:cubicBezTo>
                  <a:pt x="14875" y="1056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95" name="pasted-image.tiff"/>
          <p:cNvPicPr>
            <a:picLocks noChangeAspect="1"/>
          </p:cNvPicPr>
          <p:nvPr/>
        </p:nvPicPr>
        <p:blipFill>
          <a:blip r:embed="rId4">
            <a:extLst/>
          </a:blip>
          <a:srcRect l="12619" t="0" r="12619" b="0"/>
          <a:stretch>
            <a:fillRect/>
          </a:stretch>
        </p:blipFill>
        <p:spPr>
          <a:xfrm>
            <a:off x="18037013" y="3886861"/>
            <a:ext cx="317466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1056"/>
                  <a:pt x="2882" y="3164"/>
                </a:cubicBezTo>
                <a:cubicBezTo>
                  <a:pt x="-961" y="7382"/>
                  <a:pt x="-961" y="14218"/>
                  <a:pt x="2882" y="18436"/>
                </a:cubicBezTo>
                <a:cubicBezTo>
                  <a:pt x="4803" y="20544"/>
                  <a:pt x="7321" y="21600"/>
                  <a:pt x="9839" y="21600"/>
                </a:cubicBezTo>
                <a:cubicBezTo>
                  <a:pt x="12357" y="21600"/>
                  <a:pt x="14875" y="20544"/>
                  <a:pt x="16796" y="18436"/>
                </a:cubicBezTo>
                <a:cubicBezTo>
                  <a:pt x="20639" y="14218"/>
                  <a:pt x="20639" y="7382"/>
                  <a:pt x="16796" y="3164"/>
                </a:cubicBezTo>
                <a:cubicBezTo>
                  <a:pt x="14875" y="1056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96" name="Shape 296"/>
          <p:cNvSpPr/>
          <p:nvPr/>
        </p:nvSpPr>
        <p:spPr>
          <a:xfrm>
            <a:off x="19063610" y="10049023"/>
            <a:ext cx="40904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注: 画像はイメージです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/>
            <a:r>
              <a:t>お知らせ）Fluentd、ロゴかわるってよ</a:t>
            </a:r>
          </a:p>
        </p:txBody>
      </p:sp>
      <p:sp>
        <p:nvSpPr>
          <p:cNvPr id="299" name="Shape 29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0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5756" t="50103" r="49767" b="5085"/>
          <a:stretch>
            <a:fillRect/>
          </a:stretch>
        </p:blipFill>
        <p:spPr>
          <a:xfrm>
            <a:off x="14441962" y="5502887"/>
            <a:ext cx="9306773" cy="4049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6127" y="5212811"/>
            <a:ext cx="9529535" cy="4629865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Shape 302"/>
          <p:cNvSpPr/>
          <p:nvPr/>
        </p:nvSpPr>
        <p:spPr>
          <a:xfrm>
            <a:off x="10965832" y="7001348"/>
            <a:ext cx="2525962" cy="1052791"/>
          </a:xfrm>
          <a:prstGeom prst="rightArrow">
            <a:avLst>
              <a:gd name="adj1" fmla="val 60549"/>
              <a:gd name="adj2" fmla="val 63086"/>
            </a:avLst>
          </a:prstGeom>
          <a:gradFill>
            <a:gsLst>
              <a:gs pos="0">
                <a:schemeClr val="accent1">
                  <a:hueOff val="1266071"/>
                  <a:satOff val="-2326"/>
                  <a:lumOff val="6531"/>
                </a:schemeClr>
              </a:gs>
              <a:gs pos="100000">
                <a:schemeClr val="accent1">
                  <a:hueOff val="-32126"/>
                  <a:satOff val="-1241"/>
                </a:schemeClr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03" name="Shape 303"/>
          <p:cNvSpPr/>
          <p:nvPr/>
        </p:nvSpPr>
        <p:spPr>
          <a:xfrm>
            <a:off x="14473475" y="12318637"/>
            <a:ext cx="924369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#924 Fluentd new logo proposal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type="title"/>
          </p:nvPr>
        </p:nvSpPr>
        <p:spPr>
          <a:xfrm>
            <a:off x="2585334" y="447873"/>
            <a:ext cx="20131832" cy="2286001"/>
          </a:xfrm>
          <a:prstGeom prst="rect">
            <a:avLst/>
          </a:prstGeom>
        </p:spPr>
        <p:txBody>
          <a:bodyPr/>
          <a:lstStyle>
            <a:lvl1pPr>
              <a:defRPr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/>
            <a:r>
              <a:t>データ分析基盤を支えるOSS</a:t>
            </a:r>
          </a:p>
        </p:txBody>
      </p:sp>
      <p:sp>
        <p:nvSpPr>
          <p:cNvPr id="306" name="Shape 30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7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0024" y="6731448"/>
            <a:ext cx="2905984" cy="228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51209" y="10989516"/>
            <a:ext cx="614115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35958" y="10989516"/>
            <a:ext cx="614115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20708" y="10989516"/>
            <a:ext cx="614115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94180" y="6046127"/>
            <a:ext cx="1135126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08016" y="3774537"/>
            <a:ext cx="1270001" cy="1270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Shape 313"/>
          <p:cNvSpPr/>
          <p:nvPr/>
        </p:nvSpPr>
        <p:spPr>
          <a:xfrm>
            <a:off x="860511" y="11192716"/>
            <a:ext cx="1737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Client</a:t>
            </a:r>
          </a:p>
        </p:txBody>
      </p:sp>
      <p:sp>
        <p:nvSpPr>
          <p:cNvPr id="314" name="Shape 314"/>
          <p:cNvSpPr/>
          <p:nvPr/>
        </p:nvSpPr>
        <p:spPr>
          <a:xfrm>
            <a:off x="754783" y="7442648"/>
            <a:ext cx="194881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Server</a:t>
            </a:r>
          </a:p>
        </p:txBody>
      </p:sp>
      <p:sp>
        <p:nvSpPr>
          <p:cNvPr id="315" name="Shape 315"/>
          <p:cNvSpPr/>
          <p:nvPr/>
        </p:nvSpPr>
        <p:spPr>
          <a:xfrm>
            <a:off x="1231033" y="3977737"/>
            <a:ext cx="99631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DB</a:t>
            </a:r>
          </a:p>
        </p:txBody>
      </p:sp>
      <p:sp>
        <p:nvSpPr>
          <p:cNvPr id="316" name="Shape 316"/>
          <p:cNvSpPr/>
          <p:nvPr/>
        </p:nvSpPr>
        <p:spPr>
          <a:xfrm>
            <a:off x="542528" y="2719638"/>
            <a:ext cx="7538573" cy="10149611"/>
          </a:xfrm>
          <a:prstGeom prst="roundRect">
            <a:avLst>
              <a:gd name="adj" fmla="val 8071"/>
            </a:avLst>
          </a:prstGeom>
          <a:ln w="25400">
            <a:solidFill>
              <a:schemeClr val="accent2">
                <a:hueOff val="-8788031"/>
                <a:lumOff val="-4033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17" name="Shape 317"/>
          <p:cNvSpPr/>
          <p:nvPr/>
        </p:nvSpPr>
        <p:spPr>
          <a:xfrm>
            <a:off x="7633499" y="7268048"/>
            <a:ext cx="2525962" cy="1052791"/>
          </a:xfrm>
          <a:prstGeom prst="rightArrow">
            <a:avLst>
              <a:gd name="adj1" fmla="val 60549"/>
              <a:gd name="adj2" fmla="val 63086"/>
            </a:avLst>
          </a:prstGeom>
          <a:gradFill>
            <a:gsLst>
              <a:gs pos="0">
                <a:schemeClr val="accent1">
                  <a:hueOff val="1266071"/>
                  <a:satOff val="-2326"/>
                  <a:lumOff val="6531"/>
                </a:schemeClr>
              </a:gs>
              <a:gs pos="100000">
                <a:schemeClr val="accent1">
                  <a:hueOff val="-32126"/>
                  <a:satOff val="-1241"/>
                </a:schemeClr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18" name="Shape 318"/>
          <p:cNvSpPr/>
          <p:nvPr/>
        </p:nvSpPr>
        <p:spPr>
          <a:xfrm>
            <a:off x="7633499" y="11098121"/>
            <a:ext cx="2525962" cy="1052791"/>
          </a:xfrm>
          <a:prstGeom prst="rightArrow">
            <a:avLst>
              <a:gd name="adj1" fmla="val 60549"/>
              <a:gd name="adj2" fmla="val 63086"/>
            </a:avLst>
          </a:prstGeom>
          <a:gradFill>
            <a:gsLst>
              <a:gs pos="0">
                <a:schemeClr val="accent1">
                  <a:hueOff val="1266071"/>
                  <a:satOff val="-2326"/>
                  <a:lumOff val="6531"/>
                </a:schemeClr>
              </a:gs>
              <a:gs pos="100000">
                <a:schemeClr val="accent1">
                  <a:hueOff val="-32126"/>
                  <a:satOff val="-1241"/>
                </a:schemeClr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19" name="Shape 319"/>
          <p:cNvSpPr/>
          <p:nvPr/>
        </p:nvSpPr>
        <p:spPr>
          <a:xfrm>
            <a:off x="7633499" y="3883142"/>
            <a:ext cx="2525962" cy="1052791"/>
          </a:xfrm>
          <a:prstGeom prst="rightArrow">
            <a:avLst>
              <a:gd name="adj1" fmla="val 60549"/>
              <a:gd name="adj2" fmla="val 63086"/>
            </a:avLst>
          </a:prstGeom>
          <a:gradFill>
            <a:gsLst>
              <a:gs pos="0">
                <a:schemeClr val="accent1">
                  <a:hueOff val="1266071"/>
                  <a:satOff val="-2326"/>
                  <a:lumOff val="6531"/>
                </a:schemeClr>
              </a:gs>
              <a:gs pos="100000">
                <a:schemeClr val="accent1">
                  <a:hueOff val="-32126"/>
                  <a:satOff val="-1241"/>
                </a:schemeClr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20" name="Shape 320"/>
          <p:cNvSpPr/>
          <p:nvPr/>
        </p:nvSpPr>
        <p:spPr>
          <a:xfrm>
            <a:off x="681471" y="2178948"/>
            <a:ext cx="4594861" cy="492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u="sng"/>
            </a:lvl1pPr>
          </a:lstStyle>
          <a:p>
            <a:pPr/>
            <a:r>
              <a:t>オンラインゲームシステム</a:t>
            </a:r>
          </a:p>
        </p:txBody>
      </p:sp>
      <p:sp>
        <p:nvSpPr>
          <p:cNvPr id="321" name="Shape 321"/>
          <p:cNvSpPr/>
          <p:nvPr/>
        </p:nvSpPr>
        <p:spPr>
          <a:xfrm>
            <a:off x="9300005" y="2742958"/>
            <a:ext cx="13906408" cy="10102971"/>
          </a:xfrm>
          <a:prstGeom prst="roundRect">
            <a:avLst>
              <a:gd name="adj" fmla="val 8071"/>
            </a:avLst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322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871867" y="11009802"/>
            <a:ext cx="2070477" cy="1229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498632" y="6723859"/>
            <a:ext cx="816947" cy="1818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498632" y="3500248"/>
            <a:ext cx="816947" cy="1818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274632" y="3006771"/>
            <a:ext cx="1019696" cy="12700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54735" y="6615326"/>
            <a:ext cx="2796948" cy="2200227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27" name="Chart 327"/>
          <p:cNvGraphicFramePr/>
          <p:nvPr/>
        </p:nvGraphicFramePr>
        <p:xfrm>
          <a:off x="19518830" y="6118797"/>
          <a:ext cx="3580107" cy="3351294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9"/>
          </a:graphicData>
        </a:graphic>
      </p:graphicFrame>
      <p:pic>
        <p:nvPicPr>
          <p:cNvPr id="328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618856" y="7994509"/>
            <a:ext cx="2070478" cy="1229428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Shape 329"/>
          <p:cNvSpPr/>
          <p:nvPr/>
        </p:nvSpPr>
        <p:spPr>
          <a:xfrm>
            <a:off x="10333575" y="5454985"/>
            <a:ext cx="314706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バッチ処理サーバ</a:t>
            </a:r>
          </a:p>
        </p:txBody>
      </p:sp>
      <p:sp>
        <p:nvSpPr>
          <p:cNvPr id="330" name="Shape 330"/>
          <p:cNvSpPr/>
          <p:nvPr/>
        </p:nvSpPr>
        <p:spPr>
          <a:xfrm>
            <a:off x="10463496" y="8658696"/>
            <a:ext cx="288721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/>
            </a:pPr>
            <a:r>
              <a:t>ストリーミング</a:t>
            </a:r>
          </a:p>
          <a:p>
            <a:pPr>
              <a:defRPr sz="3000"/>
            </a:pPr>
            <a:r>
              <a:t>処理サーバ</a:t>
            </a:r>
          </a:p>
        </p:txBody>
      </p:sp>
      <p:sp>
        <p:nvSpPr>
          <p:cNvPr id="331" name="Shape 331"/>
          <p:cNvSpPr/>
          <p:nvPr/>
        </p:nvSpPr>
        <p:spPr>
          <a:xfrm>
            <a:off x="11405328" y="12165742"/>
            <a:ext cx="100355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SaaS</a:t>
            </a:r>
          </a:p>
        </p:txBody>
      </p:sp>
      <p:sp>
        <p:nvSpPr>
          <p:cNvPr id="332" name="Shape 332"/>
          <p:cNvSpPr/>
          <p:nvPr/>
        </p:nvSpPr>
        <p:spPr>
          <a:xfrm>
            <a:off x="14100559" y="9605038"/>
            <a:ext cx="4305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データ分析処理エンジン</a:t>
            </a:r>
          </a:p>
        </p:txBody>
      </p:sp>
      <p:sp>
        <p:nvSpPr>
          <p:cNvPr id="333" name="Shape 333"/>
          <p:cNvSpPr/>
          <p:nvPr/>
        </p:nvSpPr>
        <p:spPr>
          <a:xfrm>
            <a:off x="20645256" y="9566938"/>
            <a:ext cx="159829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BIツール</a:t>
            </a:r>
          </a:p>
        </p:txBody>
      </p:sp>
      <p:sp>
        <p:nvSpPr>
          <p:cNvPr id="334" name="Shape 334"/>
          <p:cNvSpPr/>
          <p:nvPr/>
        </p:nvSpPr>
        <p:spPr>
          <a:xfrm>
            <a:off x="12464228" y="4604079"/>
            <a:ext cx="2262009" cy="3146216"/>
          </a:xfrm>
          <a:prstGeom prst="line">
            <a:avLst/>
          </a:prstGeom>
          <a:ln w="508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35" name="Shape 335"/>
          <p:cNvSpPr/>
          <p:nvPr/>
        </p:nvSpPr>
        <p:spPr>
          <a:xfrm>
            <a:off x="12443605" y="7877294"/>
            <a:ext cx="2282633" cy="1"/>
          </a:xfrm>
          <a:prstGeom prst="line">
            <a:avLst/>
          </a:prstGeom>
          <a:ln w="508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36" name="Shape 336"/>
          <p:cNvSpPr/>
          <p:nvPr/>
        </p:nvSpPr>
        <p:spPr>
          <a:xfrm flipV="1">
            <a:off x="13145029" y="8037918"/>
            <a:ext cx="1569697" cy="3606591"/>
          </a:xfrm>
          <a:prstGeom prst="line">
            <a:avLst/>
          </a:prstGeom>
          <a:ln w="508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37" name="Shape 337"/>
          <p:cNvSpPr/>
          <p:nvPr/>
        </p:nvSpPr>
        <p:spPr>
          <a:xfrm>
            <a:off x="18329346" y="7899552"/>
            <a:ext cx="1270001" cy="1"/>
          </a:xfrm>
          <a:prstGeom prst="line">
            <a:avLst/>
          </a:prstGeom>
          <a:ln w="508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38" name="Shape 338"/>
          <p:cNvSpPr/>
          <p:nvPr/>
        </p:nvSpPr>
        <p:spPr>
          <a:xfrm>
            <a:off x="9533725" y="2178948"/>
            <a:ext cx="2781301" cy="492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u="sng"/>
            </a:lvl1pPr>
          </a:lstStyle>
          <a:p>
            <a:pPr/>
            <a:r>
              <a:t>データ分析基盤</a:t>
            </a:r>
          </a:p>
        </p:txBody>
      </p:sp>
      <p:sp>
        <p:nvSpPr>
          <p:cNvPr id="339" name="Shape 339"/>
          <p:cNvSpPr/>
          <p:nvPr/>
        </p:nvSpPr>
        <p:spPr>
          <a:xfrm rot="19800000">
            <a:off x="7480661" y="5610769"/>
            <a:ext cx="2871129" cy="1052791"/>
          </a:xfrm>
          <a:prstGeom prst="rightArrow">
            <a:avLst>
              <a:gd name="adj1" fmla="val 60549"/>
              <a:gd name="adj2" fmla="val 63086"/>
            </a:avLst>
          </a:prstGeom>
          <a:gradFill>
            <a:gsLst>
              <a:gs pos="0">
                <a:schemeClr val="accent1">
                  <a:hueOff val="1266071"/>
                  <a:satOff val="-2326"/>
                  <a:lumOff val="6531"/>
                </a:schemeClr>
              </a:gs>
              <a:gs pos="100000">
                <a:schemeClr val="accent1">
                  <a:hueOff val="-32126"/>
                  <a:satOff val="-1241"/>
                </a:schemeClr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type="title"/>
          </p:nvPr>
        </p:nvSpPr>
        <p:spPr>
          <a:xfrm>
            <a:off x="2585334" y="447873"/>
            <a:ext cx="20131832" cy="2286001"/>
          </a:xfrm>
          <a:prstGeom prst="rect">
            <a:avLst/>
          </a:prstGeom>
        </p:spPr>
        <p:txBody>
          <a:bodyPr/>
          <a:lstStyle>
            <a:lvl1pPr>
              <a:defRPr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/>
            <a:r>
              <a:t>データ分析基盤を支えるOSS</a:t>
            </a:r>
          </a:p>
        </p:txBody>
      </p:sp>
      <p:sp>
        <p:nvSpPr>
          <p:cNvPr id="342" name="Shape 34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4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0024" y="6731448"/>
            <a:ext cx="2905984" cy="228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51209" y="10989516"/>
            <a:ext cx="614115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35958" y="10989516"/>
            <a:ext cx="614115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20708" y="10989516"/>
            <a:ext cx="614115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94180" y="6046127"/>
            <a:ext cx="1135126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08016" y="3774537"/>
            <a:ext cx="1270001" cy="1270001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Shape 349"/>
          <p:cNvSpPr/>
          <p:nvPr/>
        </p:nvSpPr>
        <p:spPr>
          <a:xfrm>
            <a:off x="860511" y="11192716"/>
            <a:ext cx="1737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Client</a:t>
            </a:r>
          </a:p>
        </p:txBody>
      </p:sp>
      <p:sp>
        <p:nvSpPr>
          <p:cNvPr id="350" name="Shape 350"/>
          <p:cNvSpPr/>
          <p:nvPr/>
        </p:nvSpPr>
        <p:spPr>
          <a:xfrm>
            <a:off x="754783" y="7442648"/>
            <a:ext cx="194881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Server</a:t>
            </a:r>
          </a:p>
        </p:txBody>
      </p:sp>
      <p:sp>
        <p:nvSpPr>
          <p:cNvPr id="351" name="Shape 351"/>
          <p:cNvSpPr/>
          <p:nvPr/>
        </p:nvSpPr>
        <p:spPr>
          <a:xfrm>
            <a:off x="1231033" y="3977737"/>
            <a:ext cx="99631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DB</a:t>
            </a:r>
          </a:p>
        </p:txBody>
      </p:sp>
      <p:sp>
        <p:nvSpPr>
          <p:cNvPr id="352" name="Shape 352"/>
          <p:cNvSpPr/>
          <p:nvPr/>
        </p:nvSpPr>
        <p:spPr>
          <a:xfrm>
            <a:off x="542528" y="2719638"/>
            <a:ext cx="7538573" cy="10149611"/>
          </a:xfrm>
          <a:prstGeom prst="roundRect">
            <a:avLst>
              <a:gd name="adj" fmla="val 8071"/>
            </a:avLst>
          </a:prstGeom>
          <a:ln w="25400">
            <a:solidFill>
              <a:schemeClr val="accent2">
                <a:hueOff val="-8788031"/>
                <a:lumOff val="-4033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53" name="Shape 353"/>
          <p:cNvSpPr/>
          <p:nvPr/>
        </p:nvSpPr>
        <p:spPr>
          <a:xfrm>
            <a:off x="7633499" y="7268048"/>
            <a:ext cx="2525962" cy="1052791"/>
          </a:xfrm>
          <a:prstGeom prst="rightArrow">
            <a:avLst>
              <a:gd name="adj1" fmla="val 60549"/>
              <a:gd name="adj2" fmla="val 63086"/>
            </a:avLst>
          </a:prstGeom>
          <a:gradFill>
            <a:gsLst>
              <a:gs pos="0">
                <a:schemeClr val="accent1">
                  <a:hueOff val="1266071"/>
                  <a:satOff val="-2326"/>
                  <a:lumOff val="6531"/>
                </a:schemeClr>
              </a:gs>
              <a:gs pos="100000">
                <a:schemeClr val="accent1">
                  <a:hueOff val="-32126"/>
                  <a:satOff val="-1241"/>
                </a:schemeClr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54" name="Shape 354"/>
          <p:cNvSpPr/>
          <p:nvPr/>
        </p:nvSpPr>
        <p:spPr>
          <a:xfrm>
            <a:off x="7633499" y="11098121"/>
            <a:ext cx="2525962" cy="1052791"/>
          </a:xfrm>
          <a:prstGeom prst="rightArrow">
            <a:avLst>
              <a:gd name="adj1" fmla="val 60549"/>
              <a:gd name="adj2" fmla="val 63086"/>
            </a:avLst>
          </a:prstGeom>
          <a:gradFill>
            <a:gsLst>
              <a:gs pos="0">
                <a:schemeClr val="accent1">
                  <a:hueOff val="1266071"/>
                  <a:satOff val="-2326"/>
                  <a:lumOff val="6531"/>
                </a:schemeClr>
              </a:gs>
              <a:gs pos="100000">
                <a:schemeClr val="accent1">
                  <a:hueOff val="-32126"/>
                  <a:satOff val="-1241"/>
                </a:schemeClr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55" name="Shape 355"/>
          <p:cNvSpPr/>
          <p:nvPr/>
        </p:nvSpPr>
        <p:spPr>
          <a:xfrm>
            <a:off x="7633499" y="3883142"/>
            <a:ext cx="2525962" cy="1052791"/>
          </a:xfrm>
          <a:prstGeom prst="rightArrow">
            <a:avLst>
              <a:gd name="adj1" fmla="val 60549"/>
              <a:gd name="adj2" fmla="val 63086"/>
            </a:avLst>
          </a:prstGeom>
          <a:gradFill>
            <a:gsLst>
              <a:gs pos="0">
                <a:schemeClr val="accent1">
                  <a:hueOff val="1266071"/>
                  <a:satOff val="-2326"/>
                  <a:lumOff val="6531"/>
                </a:schemeClr>
              </a:gs>
              <a:gs pos="100000">
                <a:schemeClr val="accent1">
                  <a:hueOff val="-32126"/>
                  <a:satOff val="-1241"/>
                </a:schemeClr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56" name="Shape 356"/>
          <p:cNvSpPr/>
          <p:nvPr/>
        </p:nvSpPr>
        <p:spPr>
          <a:xfrm>
            <a:off x="681471" y="2178948"/>
            <a:ext cx="4594861" cy="492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u="sng"/>
            </a:lvl1pPr>
          </a:lstStyle>
          <a:p>
            <a:pPr/>
            <a:r>
              <a:t>オンラインゲームシステム</a:t>
            </a:r>
          </a:p>
        </p:txBody>
      </p:sp>
      <p:sp>
        <p:nvSpPr>
          <p:cNvPr id="357" name="Shape 357"/>
          <p:cNvSpPr/>
          <p:nvPr/>
        </p:nvSpPr>
        <p:spPr>
          <a:xfrm>
            <a:off x="9300005" y="2742958"/>
            <a:ext cx="13906408" cy="10102971"/>
          </a:xfrm>
          <a:prstGeom prst="roundRect">
            <a:avLst>
              <a:gd name="adj" fmla="val 8071"/>
            </a:avLst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358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871867" y="11009802"/>
            <a:ext cx="2070477" cy="1229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498632" y="6723859"/>
            <a:ext cx="816947" cy="1818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498632" y="3500248"/>
            <a:ext cx="816947" cy="1818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274632" y="3006771"/>
            <a:ext cx="1019696" cy="12700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54735" y="6615326"/>
            <a:ext cx="2796948" cy="2200227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63" name="Chart 363"/>
          <p:cNvGraphicFramePr/>
          <p:nvPr/>
        </p:nvGraphicFramePr>
        <p:xfrm>
          <a:off x="19518830" y="6118797"/>
          <a:ext cx="3580107" cy="3351294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9"/>
          </a:graphicData>
        </a:graphic>
      </p:graphicFrame>
      <p:pic>
        <p:nvPicPr>
          <p:cNvPr id="364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618856" y="7994509"/>
            <a:ext cx="2070478" cy="1229428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Shape 365"/>
          <p:cNvSpPr/>
          <p:nvPr/>
        </p:nvSpPr>
        <p:spPr>
          <a:xfrm>
            <a:off x="10333575" y="5454985"/>
            <a:ext cx="314706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バッチ処理サーバ</a:t>
            </a:r>
          </a:p>
        </p:txBody>
      </p:sp>
      <p:sp>
        <p:nvSpPr>
          <p:cNvPr id="366" name="Shape 366"/>
          <p:cNvSpPr/>
          <p:nvPr/>
        </p:nvSpPr>
        <p:spPr>
          <a:xfrm>
            <a:off x="10463496" y="8658696"/>
            <a:ext cx="288721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/>
            </a:pPr>
            <a:r>
              <a:t>ストリーミング</a:t>
            </a:r>
          </a:p>
          <a:p>
            <a:pPr>
              <a:defRPr sz="3000"/>
            </a:pPr>
            <a:r>
              <a:t>処理サーバ</a:t>
            </a:r>
          </a:p>
        </p:txBody>
      </p:sp>
      <p:sp>
        <p:nvSpPr>
          <p:cNvPr id="367" name="Shape 367"/>
          <p:cNvSpPr/>
          <p:nvPr/>
        </p:nvSpPr>
        <p:spPr>
          <a:xfrm>
            <a:off x="11405328" y="12165742"/>
            <a:ext cx="100355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SaaS</a:t>
            </a:r>
          </a:p>
        </p:txBody>
      </p:sp>
      <p:sp>
        <p:nvSpPr>
          <p:cNvPr id="368" name="Shape 368"/>
          <p:cNvSpPr/>
          <p:nvPr/>
        </p:nvSpPr>
        <p:spPr>
          <a:xfrm>
            <a:off x="14100559" y="9605038"/>
            <a:ext cx="4305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データ分析処理エンジン</a:t>
            </a:r>
          </a:p>
        </p:txBody>
      </p:sp>
      <p:sp>
        <p:nvSpPr>
          <p:cNvPr id="369" name="Shape 369"/>
          <p:cNvSpPr/>
          <p:nvPr/>
        </p:nvSpPr>
        <p:spPr>
          <a:xfrm>
            <a:off x="20645256" y="9566938"/>
            <a:ext cx="159829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BIツール</a:t>
            </a:r>
          </a:p>
        </p:txBody>
      </p:sp>
      <p:sp>
        <p:nvSpPr>
          <p:cNvPr id="370" name="Shape 370"/>
          <p:cNvSpPr/>
          <p:nvPr/>
        </p:nvSpPr>
        <p:spPr>
          <a:xfrm>
            <a:off x="12464228" y="4604079"/>
            <a:ext cx="2262009" cy="3146216"/>
          </a:xfrm>
          <a:prstGeom prst="line">
            <a:avLst/>
          </a:prstGeom>
          <a:ln w="508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71" name="Shape 371"/>
          <p:cNvSpPr/>
          <p:nvPr/>
        </p:nvSpPr>
        <p:spPr>
          <a:xfrm>
            <a:off x="12443605" y="7877294"/>
            <a:ext cx="2282633" cy="1"/>
          </a:xfrm>
          <a:prstGeom prst="line">
            <a:avLst/>
          </a:prstGeom>
          <a:ln w="508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72" name="Shape 372"/>
          <p:cNvSpPr/>
          <p:nvPr/>
        </p:nvSpPr>
        <p:spPr>
          <a:xfrm flipV="1">
            <a:off x="13145029" y="8037918"/>
            <a:ext cx="1569697" cy="3606591"/>
          </a:xfrm>
          <a:prstGeom prst="line">
            <a:avLst/>
          </a:prstGeom>
          <a:ln w="508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73" name="Shape 373"/>
          <p:cNvSpPr/>
          <p:nvPr/>
        </p:nvSpPr>
        <p:spPr>
          <a:xfrm>
            <a:off x="18329346" y="7899552"/>
            <a:ext cx="1270001" cy="1"/>
          </a:xfrm>
          <a:prstGeom prst="line">
            <a:avLst/>
          </a:prstGeom>
          <a:ln w="508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74" name="Shape 374"/>
          <p:cNvSpPr/>
          <p:nvPr/>
        </p:nvSpPr>
        <p:spPr>
          <a:xfrm>
            <a:off x="9533725" y="2178948"/>
            <a:ext cx="2781301" cy="492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u="sng"/>
            </a:lvl1pPr>
          </a:lstStyle>
          <a:p>
            <a:pPr/>
            <a:r>
              <a:t>データ分析基盤</a:t>
            </a:r>
          </a:p>
        </p:txBody>
      </p:sp>
      <p:grpSp>
        <p:nvGrpSpPr>
          <p:cNvPr id="377" name="Group 377"/>
          <p:cNvGrpSpPr/>
          <p:nvPr/>
        </p:nvGrpSpPr>
        <p:grpSpPr>
          <a:xfrm>
            <a:off x="5713871" y="7938823"/>
            <a:ext cx="1895744" cy="1781043"/>
            <a:chOff x="0" y="0"/>
            <a:chExt cx="1895742" cy="1781042"/>
          </a:xfrm>
        </p:grpSpPr>
        <p:pic>
          <p:nvPicPr>
            <p:cNvPr id="376" name="Untitled 2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27000" y="88900"/>
              <a:ext cx="1641743" cy="145084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75" name=""/>
            <p:cNvPicPr>
              <a:picLocks noChangeAspect="0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-1"/>
              <a:ext cx="1895743" cy="1781044"/>
            </a:xfrm>
            <a:prstGeom prst="rect">
              <a:avLst/>
            </a:prstGeom>
            <a:effectLst/>
          </p:spPr>
        </p:pic>
      </p:grpSp>
      <p:grpSp>
        <p:nvGrpSpPr>
          <p:cNvPr id="380" name="Group 380"/>
          <p:cNvGrpSpPr/>
          <p:nvPr/>
        </p:nvGrpSpPr>
        <p:grpSpPr>
          <a:xfrm>
            <a:off x="9998227" y="7104429"/>
            <a:ext cx="1852296" cy="1742647"/>
            <a:chOff x="0" y="0"/>
            <a:chExt cx="1852295" cy="1742646"/>
          </a:xfrm>
        </p:grpSpPr>
        <p:pic>
          <p:nvPicPr>
            <p:cNvPr id="379" name="Untitled 2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27000" y="88900"/>
              <a:ext cx="1598295" cy="141244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78" name=""/>
            <p:cNvPicPr>
              <a:picLocks noChangeAspect="0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-1" y="0"/>
              <a:ext cx="1852297" cy="1742647"/>
            </a:xfrm>
            <a:prstGeom prst="rect">
              <a:avLst/>
            </a:prstGeom>
            <a:effectLst/>
          </p:spPr>
        </p:pic>
      </p:grpSp>
      <p:sp>
        <p:nvSpPr>
          <p:cNvPr id="381" name="Shape 381"/>
          <p:cNvSpPr/>
          <p:nvPr/>
        </p:nvSpPr>
        <p:spPr>
          <a:xfrm rot="19800000">
            <a:off x="7480661" y="5610769"/>
            <a:ext cx="2871129" cy="1052791"/>
          </a:xfrm>
          <a:prstGeom prst="rightArrow">
            <a:avLst>
              <a:gd name="adj1" fmla="val 60549"/>
              <a:gd name="adj2" fmla="val 63086"/>
            </a:avLst>
          </a:prstGeom>
          <a:gradFill>
            <a:gsLst>
              <a:gs pos="0">
                <a:schemeClr val="accent1">
                  <a:hueOff val="1266071"/>
                  <a:satOff val="-2326"/>
                  <a:lumOff val="6531"/>
                </a:schemeClr>
              </a:gs>
              <a:gs pos="100000">
                <a:schemeClr val="accent1">
                  <a:hueOff val="-32126"/>
                  <a:satOff val="-1241"/>
                </a:schemeClr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type="title"/>
          </p:nvPr>
        </p:nvSpPr>
        <p:spPr>
          <a:xfrm>
            <a:off x="2585334" y="447873"/>
            <a:ext cx="20131832" cy="2286001"/>
          </a:xfrm>
          <a:prstGeom prst="rect">
            <a:avLst/>
          </a:prstGeom>
        </p:spPr>
        <p:txBody>
          <a:bodyPr/>
          <a:lstStyle>
            <a:lvl1pPr>
              <a:defRPr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/>
            <a:r>
              <a:t>データ分析基盤を支えるOSS</a:t>
            </a:r>
          </a:p>
        </p:txBody>
      </p:sp>
      <p:sp>
        <p:nvSpPr>
          <p:cNvPr id="384" name="Shape 38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8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0024" y="6731448"/>
            <a:ext cx="2905984" cy="228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51209" y="10989516"/>
            <a:ext cx="614115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35958" y="10989516"/>
            <a:ext cx="614115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20708" y="10989516"/>
            <a:ext cx="614115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94180" y="6046127"/>
            <a:ext cx="1135126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0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08016" y="3774537"/>
            <a:ext cx="1270001" cy="1270001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Shape 391"/>
          <p:cNvSpPr/>
          <p:nvPr/>
        </p:nvSpPr>
        <p:spPr>
          <a:xfrm>
            <a:off x="860511" y="11192716"/>
            <a:ext cx="1737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Client</a:t>
            </a:r>
          </a:p>
        </p:txBody>
      </p:sp>
      <p:sp>
        <p:nvSpPr>
          <p:cNvPr id="392" name="Shape 392"/>
          <p:cNvSpPr/>
          <p:nvPr/>
        </p:nvSpPr>
        <p:spPr>
          <a:xfrm>
            <a:off x="754783" y="7442648"/>
            <a:ext cx="194881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Server</a:t>
            </a:r>
          </a:p>
        </p:txBody>
      </p:sp>
      <p:sp>
        <p:nvSpPr>
          <p:cNvPr id="393" name="Shape 393"/>
          <p:cNvSpPr/>
          <p:nvPr/>
        </p:nvSpPr>
        <p:spPr>
          <a:xfrm>
            <a:off x="1231033" y="3977737"/>
            <a:ext cx="99631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DB</a:t>
            </a:r>
          </a:p>
        </p:txBody>
      </p:sp>
      <p:sp>
        <p:nvSpPr>
          <p:cNvPr id="394" name="Shape 394"/>
          <p:cNvSpPr/>
          <p:nvPr/>
        </p:nvSpPr>
        <p:spPr>
          <a:xfrm>
            <a:off x="542528" y="2719638"/>
            <a:ext cx="7538573" cy="10149611"/>
          </a:xfrm>
          <a:prstGeom prst="roundRect">
            <a:avLst>
              <a:gd name="adj" fmla="val 8071"/>
            </a:avLst>
          </a:prstGeom>
          <a:ln w="25400">
            <a:solidFill>
              <a:schemeClr val="accent2">
                <a:hueOff val="-8788031"/>
                <a:lumOff val="-4033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95" name="Shape 395"/>
          <p:cNvSpPr/>
          <p:nvPr/>
        </p:nvSpPr>
        <p:spPr>
          <a:xfrm>
            <a:off x="7633499" y="7268048"/>
            <a:ext cx="2525962" cy="1052791"/>
          </a:xfrm>
          <a:prstGeom prst="rightArrow">
            <a:avLst>
              <a:gd name="adj1" fmla="val 60549"/>
              <a:gd name="adj2" fmla="val 63086"/>
            </a:avLst>
          </a:prstGeom>
          <a:gradFill>
            <a:gsLst>
              <a:gs pos="0">
                <a:schemeClr val="accent1">
                  <a:hueOff val="1266071"/>
                  <a:satOff val="-2326"/>
                  <a:lumOff val="6531"/>
                </a:schemeClr>
              </a:gs>
              <a:gs pos="100000">
                <a:schemeClr val="accent1">
                  <a:hueOff val="-32126"/>
                  <a:satOff val="-1241"/>
                </a:schemeClr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96" name="Shape 396"/>
          <p:cNvSpPr/>
          <p:nvPr/>
        </p:nvSpPr>
        <p:spPr>
          <a:xfrm>
            <a:off x="7633499" y="11098121"/>
            <a:ext cx="2525962" cy="1052791"/>
          </a:xfrm>
          <a:prstGeom prst="rightArrow">
            <a:avLst>
              <a:gd name="adj1" fmla="val 60549"/>
              <a:gd name="adj2" fmla="val 63086"/>
            </a:avLst>
          </a:prstGeom>
          <a:gradFill>
            <a:gsLst>
              <a:gs pos="0">
                <a:schemeClr val="accent1">
                  <a:hueOff val="1266071"/>
                  <a:satOff val="-2326"/>
                  <a:lumOff val="6531"/>
                </a:schemeClr>
              </a:gs>
              <a:gs pos="100000">
                <a:schemeClr val="accent1">
                  <a:hueOff val="-32126"/>
                  <a:satOff val="-1241"/>
                </a:schemeClr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97" name="Shape 397"/>
          <p:cNvSpPr/>
          <p:nvPr/>
        </p:nvSpPr>
        <p:spPr>
          <a:xfrm>
            <a:off x="7633499" y="3883142"/>
            <a:ext cx="2525962" cy="1052791"/>
          </a:xfrm>
          <a:prstGeom prst="rightArrow">
            <a:avLst>
              <a:gd name="adj1" fmla="val 60549"/>
              <a:gd name="adj2" fmla="val 63086"/>
            </a:avLst>
          </a:prstGeom>
          <a:gradFill>
            <a:gsLst>
              <a:gs pos="0">
                <a:schemeClr val="accent1">
                  <a:hueOff val="1266071"/>
                  <a:satOff val="-2326"/>
                  <a:lumOff val="6531"/>
                </a:schemeClr>
              </a:gs>
              <a:gs pos="100000">
                <a:schemeClr val="accent1">
                  <a:hueOff val="-32126"/>
                  <a:satOff val="-1241"/>
                </a:schemeClr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98" name="Shape 398"/>
          <p:cNvSpPr/>
          <p:nvPr/>
        </p:nvSpPr>
        <p:spPr>
          <a:xfrm>
            <a:off x="681471" y="2178948"/>
            <a:ext cx="4594861" cy="492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u="sng"/>
            </a:lvl1pPr>
          </a:lstStyle>
          <a:p>
            <a:pPr/>
            <a:r>
              <a:t>オンラインゲームシステム</a:t>
            </a:r>
          </a:p>
        </p:txBody>
      </p:sp>
      <p:sp>
        <p:nvSpPr>
          <p:cNvPr id="399" name="Shape 399"/>
          <p:cNvSpPr/>
          <p:nvPr/>
        </p:nvSpPr>
        <p:spPr>
          <a:xfrm>
            <a:off x="9300005" y="2742958"/>
            <a:ext cx="13906408" cy="10102971"/>
          </a:xfrm>
          <a:prstGeom prst="roundRect">
            <a:avLst>
              <a:gd name="adj" fmla="val 8071"/>
            </a:avLst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400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871867" y="11009802"/>
            <a:ext cx="2070477" cy="1229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498632" y="6723859"/>
            <a:ext cx="816947" cy="1818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498632" y="3500248"/>
            <a:ext cx="816947" cy="1818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274632" y="3006771"/>
            <a:ext cx="1019696" cy="127000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54735" y="6615326"/>
            <a:ext cx="2796948" cy="2200227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05" name="Chart 405"/>
          <p:cNvGraphicFramePr/>
          <p:nvPr/>
        </p:nvGraphicFramePr>
        <p:xfrm>
          <a:off x="19518830" y="6118797"/>
          <a:ext cx="3580107" cy="3351294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9"/>
          </a:graphicData>
        </a:graphic>
      </p:graphicFrame>
      <p:pic>
        <p:nvPicPr>
          <p:cNvPr id="406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618856" y="7994509"/>
            <a:ext cx="2070478" cy="1229428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Shape 407"/>
          <p:cNvSpPr/>
          <p:nvPr/>
        </p:nvSpPr>
        <p:spPr>
          <a:xfrm>
            <a:off x="10333575" y="5454985"/>
            <a:ext cx="314706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バッチ処理サーバ</a:t>
            </a:r>
          </a:p>
        </p:txBody>
      </p:sp>
      <p:sp>
        <p:nvSpPr>
          <p:cNvPr id="408" name="Shape 408"/>
          <p:cNvSpPr/>
          <p:nvPr/>
        </p:nvSpPr>
        <p:spPr>
          <a:xfrm>
            <a:off x="10463496" y="8658696"/>
            <a:ext cx="288721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/>
            </a:pPr>
            <a:r>
              <a:t>ストリーミング</a:t>
            </a:r>
          </a:p>
          <a:p>
            <a:pPr>
              <a:defRPr sz="3000"/>
            </a:pPr>
            <a:r>
              <a:t>処理サーバ</a:t>
            </a:r>
          </a:p>
        </p:txBody>
      </p:sp>
      <p:sp>
        <p:nvSpPr>
          <p:cNvPr id="409" name="Shape 409"/>
          <p:cNvSpPr/>
          <p:nvPr/>
        </p:nvSpPr>
        <p:spPr>
          <a:xfrm>
            <a:off x="11405328" y="12165742"/>
            <a:ext cx="100355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SaaS</a:t>
            </a:r>
          </a:p>
        </p:txBody>
      </p:sp>
      <p:sp>
        <p:nvSpPr>
          <p:cNvPr id="410" name="Shape 410"/>
          <p:cNvSpPr/>
          <p:nvPr/>
        </p:nvSpPr>
        <p:spPr>
          <a:xfrm>
            <a:off x="14100559" y="9605038"/>
            <a:ext cx="4305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データ分析処理エンジン</a:t>
            </a:r>
          </a:p>
        </p:txBody>
      </p:sp>
      <p:sp>
        <p:nvSpPr>
          <p:cNvPr id="411" name="Shape 411"/>
          <p:cNvSpPr/>
          <p:nvPr/>
        </p:nvSpPr>
        <p:spPr>
          <a:xfrm>
            <a:off x="20645256" y="9566938"/>
            <a:ext cx="159829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BIツール</a:t>
            </a:r>
          </a:p>
        </p:txBody>
      </p:sp>
      <p:sp>
        <p:nvSpPr>
          <p:cNvPr id="412" name="Shape 412"/>
          <p:cNvSpPr/>
          <p:nvPr/>
        </p:nvSpPr>
        <p:spPr>
          <a:xfrm>
            <a:off x="12464228" y="4604079"/>
            <a:ext cx="2262009" cy="3146216"/>
          </a:xfrm>
          <a:prstGeom prst="line">
            <a:avLst/>
          </a:prstGeom>
          <a:ln w="508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13" name="Shape 413"/>
          <p:cNvSpPr/>
          <p:nvPr/>
        </p:nvSpPr>
        <p:spPr>
          <a:xfrm>
            <a:off x="12443605" y="7877294"/>
            <a:ext cx="2282633" cy="1"/>
          </a:xfrm>
          <a:prstGeom prst="line">
            <a:avLst/>
          </a:prstGeom>
          <a:ln w="508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14" name="Shape 414"/>
          <p:cNvSpPr/>
          <p:nvPr/>
        </p:nvSpPr>
        <p:spPr>
          <a:xfrm flipV="1">
            <a:off x="13145029" y="8037918"/>
            <a:ext cx="1569697" cy="3606591"/>
          </a:xfrm>
          <a:prstGeom prst="line">
            <a:avLst/>
          </a:prstGeom>
          <a:ln w="508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15" name="Shape 415"/>
          <p:cNvSpPr/>
          <p:nvPr/>
        </p:nvSpPr>
        <p:spPr>
          <a:xfrm>
            <a:off x="18329346" y="7899552"/>
            <a:ext cx="1270001" cy="1"/>
          </a:xfrm>
          <a:prstGeom prst="line">
            <a:avLst/>
          </a:prstGeom>
          <a:ln w="508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16" name="Shape 416"/>
          <p:cNvSpPr/>
          <p:nvPr/>
        </p:nvSpPr>
        <p:spPr>
          <a:xfrm>
            <a:off x="9533725" y="2178948"/>
            <a:ext cx="2781301" cy="492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u="sng"/>
            </a:lvl1pPr>
          </a:lstStyle>
          <a:p>
            <a:pPr/>
            <a:r>
              <a:t>データ分析基盤</a:t>
            </a:r>
          </a:p>
        </p:txBody>
      </p:sp>
      <p:grpSp>
        <p:nvGrpSpPr>
          <p:cNvPr id="419" name="Group 419"/>
          <p:cNvGrpSpPr/>
          <p:nvPr/>
        </p:nvGrpSpPr>
        <p:grpSpPr>
          <a:xfrm>
            <a:off x="5713871" y="7938823"/>
            <a:ext cx="1895744" cy="1781043"/>
            <a:chOff x="0" y="0"/>
            <a:chExt cx="1895742" cy="1781042"/>
          </a:xfrm>
        </p:grpSpPr>
        <p:pic>
          <p:nvPicPr>
            <p:cNvPr id="418" name="Untitled 2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27000" y="88900"/>
              <a:ext cx="1641743" cy="145084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17" name=""/>
            <p:cNvPicPr>
              <a:picLocks noChangeAspect="0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-1"/>
              <a:ext cx="1895743" cy="1781044"/>
            </a:xfrm>
            <a:prstGeom prst="rect">
              <a:avLst/>
            </a:prstGeom>
            <a:effectLst/>
          </p:spPr>
        </p:pic>
      </p:grpSp>
      <p:grpSp>
        <p:nvGrpSpPr>
          <p:cNvPr id="422" name="Group 422"/>
          <p:cNvGrpSpPr/>
          <p:nvPr/>
        </p:nvGrpSpPr>
        <p:grpSpPr>
          <a:xfrm>
            <a:off x="9998227" y="7104429"/>
            <a:ext cx="1852296" cy="1742647"/>
            <a:chOff x="0" y="0"/>
            <a:chExt cx="1852295" cy="1742646"/>
          </a:xfrm>
        </p:grpSpPr>
        <p:pic>
          <p:nvPicPr>
            <p:cNvPr id="421" name="Untitled 2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27000" y="88900"/>
              <a:ext cx="1598295" cy="141244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20" name=""/>
            <p:cNvPicPr>
              <a:picLocks noChangeAspect="0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-1" y="0"/>
              <a:ext cx="1852297" cy="1742647"/>
            </a:xfrm>
            <a:prstGeom prst="rect">
              <a:avLst/>
            </a:prstGeom>
            <a:effectLst/>
          </p:spPr>
        </p:pic>
      </p:grpSp>
      <p:sp>
        <p:nvSpPr>
          <p:cNvPr id="423" name="Shape 423"/>
          <p:cNvSpPr/>
          <p:nvPr/>
        </p:nvSpPr>
        <p:spPr>
          <a:xfrm rot="19800000">
            <a:off x="7480661" y="5610769"/>
            <a:ext cx="2871129" cy="1052791"/>
          </a:xfrm>
          <a:prstGeom prst="rightArrow">
            <a:avLst>
              <a:gd name="adj1" fmla="val 60549"/>
              <a:gd name="adj2" fmla="val 63086"/>
            </a:avLst>
          </a:prstGeom>
          <a:gradFill>
            <a:gsLst>
              <a:gs pos="0">
                <a:schemeClr val="accent1">
                  <a:hueOff val="1266071"/>
                  <a:satOff val="-2326"/>
                  <a:lumOff val="6531"/>
                </a:schemeClr>
              </a:gs>
              <a:gs pos="100000">
                <a:schemeClr val="accent1">
                  <a:hueOff val="-32126"/>
                  <a:satOff val="-1241"/>
                </a:schemeClr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426" name="Group 426"/>
          <p:cNvGrpSpPr/>
          <p:nvPr/>
        </p:nvGrpSpPr>
        <p:grpSpPr>
          <a:xfrm>
            <a:off x="12131643" y="2790265"/>
            <a:ext cx="2906556" cy="1855421"/>
            <a:chOff x="0" y="0"/>
            <a:chExt cx="2906555" cy="1855419"/>
          </a:xfrm>
        </p:grpSpPr>
        <p:pic>
          <p:nvPicPr>
            <p:cNvPr id="425" name="pasted-image.png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127000" y="88900"/>
              <a:ext cx="2652556" cy="152522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24" name=""/>
            <p:cNvPicPr>
              <a:picLocks noChangeAspect="0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0" y="0"/>
              <a:ext cx="2906556" cy="185542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>
            <p:ph type="title"/>
          </p:nvPr>
        </p:nvSpPr>
        <p:spPr>
          <a:xfrm>
            <a:off x="2585334" y="447873"/>
            <a:ext cx="20131832" cy="2286001"/>
          </a:xfrm>
          <a:prstGeom prst="rect">
            <a:avLst/>
          </a:prstGeom>
        </p:spPr>
        <p:txBody>
          <a:bodyPr/>
          <a:lstStyle>
            <a:lvl1pPr>
              <a:defRPr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/>
            <a:r>
              <a:t>データ分析基盤を支えるOSS</a:t>
            </a:r>
          </a:p>
        </p:txBody>
      </p:sp>
      <p:sp>
        <p:nvSpPr>
          <p:cNvPr id="429" name="Shape 42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3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0024" y="6731448"/>
            <a:ext cx="2905984" cy="228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51209" y="10989516"/>
            <a:ext cx="614115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35958" y="10989516"/>
            <a:ext cx="614115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20708" y="10989516"/>
            <a:ext cx="614115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94180" y="6046127"/>
            <a:ext cx="1135126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08016" y="3774537"/>
            <a:ext cx="1270001" cy="1270001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Shape 436"/>
          <p:cNvSpPr/>
          <p:nvPr/>
        </p:nvSpPr>
        <p:spPr>
          <a:xfrm>
            <a:off x="860511" y="11192716"/>
            <a:ext cx="1737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Client</a:t>
            </a:r>
          </a:p>
        </p:txBody>
      </p:sp>
      <p:sp>
        <p:nvSpPr>
          <p:cNvPr id="437" name="Shape 437"/>
          <p:cNvSpPr/>
          <p:nvPr/>
        </p:nvSpPr>
        <p:spPr>
          <a:xfrm>
            <a:off x="754783" y="7442648"/>
            <a:ext cx="194881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Server</a:t>
            </a:r>
          </a:p>
        </p:txBody>
      </p:sp>
      <p:sp>
        <p:nvSpPr>
          <p:cNvPr id="438" name="Shape 438"/>
          <p:cNvSpPr/>
          <p:nvPr/>
        </p:nvSpPr>
        <p:spPr>
          <a:xfrm>
            <a:off x="1231033" y="3977737"/>
            <a:ext cx="99631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DB</a:t>
            </a:r>
          </a:p>
        </p:txBody>
      </p:sp>
      <p:sp>
        <p:nvSpPr>
          <p:cNvPr id="439" name="Shape 439"/>
          <p:cNvSpPr/>
          <p:nvPr/>
        </p:nvSpPr>
        <p:spPr>
          <a:xfrm>
            <a:off x="542528" y="2719638"/>
            <a:ext cx="7538573" cy="10149611"/>
          </a:xfrm>
          <a:prstGeom prst="roundRect">
            <a:avLst>
              <a:gd name="adj" fmla="val 8071"/>
            </a:avLst>
          </a:prstGeom>
          <a:ln w="25400">
            <a:solidFill>
              <a:schemeClr val="accent2">
                <a:hueOff val="-8788031"/>
                <a:lumOff val="-4033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40" name="Shape 440"/>
          <p:cNvSpPr/>
          <p:nvPr/>
        </p:nvSpPr>
        <p:spPr>
          <a:xfrm>
            <a:off x="7633499" y="7268048"/>
            <a:ext cx="2525962" cy="1052791"/>
          </a:xfrm>
          <a:prstGeom prst="rightArrow">
            <a:avLst>
              <a:gd name="adj1" fmla="val 60549"/>
              <a:gd name="adj2" fmla="val 63086"/>
            </a:avLst>
          </a:prstGeom>
          <a:gradFill>
            <a:gsLst>
              <a:gs pos="0">
                <a:schemeClr val="accent1">
                  <a:hueOff val="1266071"/>
                  <a:satOff val="-2326"/>
                  <a:lumOff val="6531"/>
                </a:schemeClr>
              </a:gs>
              <a:gs pos="100000">
                <a:schemeClr val="accent1">
                  <a:hueOff val="-32126"/>
                  <a:satOff val="-1241"/>
                </a:schemeClr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41" name="Shape 441"/>
          <p:cNvSpPr/>
          <p:nvPr/>
        </p:nvSpPr>
        <p:spPr>
          <a:xfrm>
            <a:off x="7633499" y="11098121"/>
            <a:ext cx="2525962" cy="1052791"/>
          </a:xfrm>
          <a:prstGeom prst="rightArrow">
            <a:avLst>
              <a:gd name="adj1" fmla="val 60549"/>
              <a:gd name="adj2" fmla="val 63086"/>
            </a:avLst>
          </a:prstGeom>
          <a:gradFill>
            <a:gsLst>
              <a:gs pos="0">
                <a:schemeClr val="accent1">
                  <a:hueOff val="1266071"/>
                  <a:satOff val="-2326"/>
                  <a:lumOff val="6531"/>
                </a:schemeClr>
              </a:gs>
              <a:gs pos="100000">
                <a:schemeClr val="accent1">
                  <a:hueOff val="-32126"/>
                  <a:satOff val="-1241"/>
                </a:schemeClr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42" name="Shape 442"/>
          <p:cNvSpPr/>
          <p:nvPr/>
        </p:nvSpPr>
        <p:spPr>
          <a:xfrm>
            <a:off x="7633499" y="3883142"/>
            <a:ext cx="2525962" cy="1052791"/>
          </a:xfrm>
          <a:prstGeom prst="rightArrow">
            <a:avLst>
              <a:gd name="adj1" fmla="val 60549"/>
              <a:gd name="adj2" fmla="val 63086"/>
            </a:avLst>
          </a:prstGeom>
          <a:gradFill>
            <a:gsLst>
              <a:gs pos="0">
                <a:schemeClr val="accent1">
                  <a:hueOff val="1266071"/>
                  <a:satOff val="-2326"/>
                  <a:lumOff val="6531"/>
                </a:schemeClr>
              </a:gs>
              <a:gs pos="100000">
                <a:schemeClr val="accent1">
                  <a:hueOff val="-32126"/>
                  <a:satOff val="-1241"/>
                </a:schemeClr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43" name="Shape 443"/>
          <p:cNvSpPr/>
          <p:nvPr/>
        </p:nvSpPr>
        <p:spPr>
          <a:xfrm>
            <a:off x="681471" y="2178948"/>
            <a:ext cx="4594861" cy="492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u="sng"/>
            </a:lvl1pPr>
          </a:lstStyle>
          <a:p>
            <a:pPr/>
            <a:r>
              <a:t>オンラインゲームシステム</a:t>
            </a:r>
          </a:p>
        </p:txBody>
      </p:sp>
      <p:sp>
        <p:nvSpPr>
          <p:cNvPr id="444" name="Shape 444"/>
          <p:cNvSpPr/>
          <p:nvPr/>
        </p:nvSpPr>
        <p:spPr>
          <a:xfrm>
            <a:off x="9300005" y="2742958"/>
            <a:ext cx="13906408" cy="10102971"/>
          </a:xfrm>
          <a:prstGeom prst="roundRect">
            <a:avLst>
              <a:gd name="adj" fmla="val 8071"/>
            </a:avLst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445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871867" y="11009802"/>
            <a:ext cx="2070477" cy="1229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498632" y="6723859"/>
            <a:ext cx="816947" cy="1818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498632" y="3500248"/>
            <a:ext cx="816947" cy="1818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274632" y="3006771"/>
            <a:ext cx="1019696" cy="1270009"/>
          </a:xfrm>
          <a:prstGeom prst="rect">
            <a:avLst/>
          </a:prstGeom>
          <a:ln w="12700">
            <a:miter lim="400000"/>
          </a:ln>
        </p:spPr>
      </p:pic>
      <p:pic>
        <p:nvPicPr>
          <p:cNvPr id="44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54735" y="6615326"/>
            <a:ext cx="2796948" cy="2200227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50" name="Chart 450"/>
          <p:cNvGraphicFramePr/>
          <p:nvPr/>
        </p:nvGraphicFramePr>
        <p:xfrm>
          <a:off x="19518830" y="6118797"/>
          <a:ext cx="3580107" cy="3351294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9"/>
          </a:graphicData>
        </a:graphic>
      </p:graphicFrame>
      <p:pic>
        <p:nvPicPr>
          <p:cNvPr id="451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618856" y="7994509"/>
            <a:ext cx="2070478" cy="1229428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Shape 452"/>
          <p:cNvSpPr/>
          <p:nvPr/>
        </p:nvSpPr>
        <p:spPr>
          <a:xfrm>
            <a:off x="10333575" y="5454985"/>
            <a:ext cx="314706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バッチ処理サーバ</a:t>
            </a:r>
          </a:p>
        </p:txBody>
      </p:sp>
      <p:sp>
        <p:nvSpPr>
          <p:cNvPr id="453" name="Shape 453"/>
          <p:cNvSpPr/>
          <p:nvPr/>
        </p:nvSpPr>
        <p:spPr>
          <a:xfrm>
            <a:off x="10463496" y="8658696"/>
            <a:ext cx="288721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/>
            </a:pPr>
            <a:r>
              <a:t>ストリーミング</a:t>
            </a:r>
          </a:p>
          <a:p>
            <a:pPr>
              <a:defRPr sz="3000"/>
            </a:pPr>
            <a:r>
              <a:t>処理サーバ</a:t>
            </a:r>
          </a:p>
        </p:txBody>
      </p:sp>
      <p:sp>
        <p:nvSpPr>
          <p:cNvPr id="454" name="Shape 454"/>
          <p:cNvSpPr/>
          <p:nvPr/>
        </p:nvSpPr>
        <p:spPr>
          <a:xfrm>
            <a:off x="11405328" y="12165742"/>
            <a:ext cx="100355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SaaS</a:t>
            </a:r>
          </a:p>
        </p:txBody>
      </p:sp>
      <p:sp>
        <p:nvSpPr>
          <p:cNvPr id="455" name="Shape 455"/>
          <p:cNvSpPr/>
          <p:nvPr/>
        </p:nvSpPr>
        <p:spPr>
          <a:xfrm>
            <a:off x="14100559" y="9605038"/>
            <a:ext cx="4305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データ分析処理エンジン</a:t>
            </a:r>
          </a:p>
        </p:txBody>
      </p:sp>
      <p:sp>
        <p:nvSpPr>
          <p:cNvPr id="456" name="Shape 456"/>
          <p:cNvSpPr/>
          <p:nvPr/>
        </p:nvSpPr>
        <p:spPr>
          <a:xfrm>
            <a:off x="20645256" y="9566938"/>
            <a:ext cx="159829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BIツール</a:t>
            </a:r>
          </a:p>
        </p:txBody>
      </p:sp>
      <p:sp>
        <p:nvSpPr>
          <p:cNvPr id="457" name="Shape 457"/>
          <p:cNvSpPr/>
          <p:nvPr/>
        </p:nvSpPr>
        <p:spPr>
          <a:xfrm>
            <a:off x="12464228" y="4604079"/>
            <a:ext cx="2262009" cy="3146216"/>
          </a:xfrm>
          <a:prstGeom prst="line">
            <a:avLst/>
          </a:prstGeom>
          <a:ln w="508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58" name="Shape 458"/>
          <p:cNvSpPr/>
          <p:nvPr/>
        </p:nvSpPr>
        <p:spPr>
          <a:xfrm>
            <a:off x="12443605" y="7877294"/>
            <a:ext cx="2282633" cy="1"/>
          </a:xfrm>
          <a:prstGeom prst="line">
            <a:avLst/>
          </a:prstGeom>
          <a:ln w="508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59" name="Shape 459"/>
          <p:cNvSpPr/>
          <p:nvPr/>
        </p:nvSpPr>
        <p:spPr>
          <a:xfrm flipV="1">
            <a:off x="13145029" y="8037918"/>
            <a:ext cx="1569697" cy="3606591"/>
          </a:xfrm>
          <a:prstGeom prst="line">
            <a:avLst/>
          </a:prstGeom>
          <a:ln w="508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60" name="Shape 460"/>
          <p:cNvSpPr/>
          <p:nvPr/>
        </p:nvSpPr>
        <p:spPr>
          <a:xfrm>
            <a:off x="18329346" y="7899552"/>
            <a:ext cx="1270001" cy="1"/>
          </a:xfrm>
          <a:prstGeom prst="line">
            <a:avLst/>
          </a:prstGeom>
          <a:ln w="508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61" name="Shape 461"/>
          <p:cNvSpPr/>
          <p:nvPr/>
        </p:nvSpPr>
        <p:spPr>
          <a:xfrm>
            <a:off x="9533725" y="2178948"/>
            <a:ext cx="2781301" cy="492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u="sng"/>
            </a:lvl1pPr>
          </a:lstStyle>
          <a:p>
            <a:pPr/>
            <a:r>
              <a:t>データ分析基盤</a:t>
            </a:r>
          </a:p>
        </p:txBody>
      </p:sp>
      <p:grpSp>
        <p:nvGrpSpPr>
          <p:cNvPr id="464" name="Group 464"/>
          <p:cNvGrpSpPr/>
          <p:nvPr/>
        </p:nvGrpSpPr>
        <p:grpSpPr>
          <a:xfrm>
            <a:off x="5713871" y="7938823"/>
            <a:ext cx="1895744" cy="1781043"/>
            <a:chOff x="0" y="0"/>
            <a:chExt cx="1895742" cy="1781042"/>
          </a:xfrm>
        </p:grpSpPr>
        <p:pic>
          <p:nvPicPr>
            <p:cNvPr id="463" name="Untitled 2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27000" y="88900"/>
              <a:ext cx="1641743" cy="145084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62" name=""/>
            <p:cNvPicPr>
              <a:picLocks noChangeAspect="0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-1"/>
              <a:ext cx="1895743" cy="1781044"/>
            </a:xfrm>
            <a:prstGeom prst="rect">
              <a:avLst/>
            </a:prstGeom>
            <a:effectLst/>
          </p:spPr>
        </p:pic>
      </p:grpSp>
      <p:grpSp>
        <p:nvGrpSpPr>
          <p:cNvPr id="467" name="Group 467"/>
          <p:cNvGrpSpPr/>
          <p:nvPr/>
        </p:nvGrpSpPr>
        <p:grpSpPr>
          <a:xfrm>
            <a:off x="9998227" y="7104429"/>
            <a:ext cx="1852296" cy="1742647"/>
            <a:chOff x="0" y="0"/>
            <a:chExt cx="1852295" cy="1742646"/>
          </a:xfrm>
        </p:grpSpPr>
        <p:pic>
          <p:nvPicPr>
            <p:cNvPr id="466" name="Untitled 2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27000" y="88900"/>
              <a:ext cx="1598295" cy="141244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65" name=""/>
            <p:cNvPicPr>
              <a:picLocks noChangeAspect="0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-1" y="0"/>
              <a:ext cx="1852297" cy="1742647"/>
            </a:xfrm>
            <a:prstGeom prst="rect">
              <a:avLst/>
            </a:prstGeom>
            <a:effectLst/>
          </p:spPr>
        </p:pic>
      </p:grpSp>
      <p:grpSp>
        <p:nvGrpSpPr>
          <p:cNvPr id="470" name="Group 470"/>
          <p:cNvGrpSpPr/>
          <p:nvPr/>
        </p:nvGrpSpPr>
        <p:grpSpPr>
          <a:xfrm>
            <a:off x="15438611" y="3904940"/>
            <a:ext cx="3196690" cy="2530427"/>
            <a:chOff x="0" y="0"/>
            <a:chExt cx="3196689" cy="2530426"/>
          </a:xfrm>
        </p:grpSpPr>
        <p:pic>
          <p:nvPicPr>
            <p:cNvPr id="469" name="pasted-image.tiff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127000" y="88900"/>
              <a:ext cx="2942690" cy="220022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68" name=""/>
            <p:cNvPicPr>
              <a:picLocks noChangeAspect="0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0" y="0"/>
              <a:ext cx="3196690" cy="2530427"/>
            </a:xfrm>
            <a:prstGeom prst="rect">
              <a:avLst/>
            </a:prstGeom>
            <a:effectLst/>
          </p:spPr>
        </p:pic>
      </p:grpSp>
      <p:sp>
        <p:nvSpPr>
          <p:cNvPr id="471" name="Shape 471"/>
          <p:cNvSpPr/>
          <p:nvPr/>
        </p:nvSpPr>
        <p:spPr>
          <a:xfrm>
            <a:off x="17723296" y="3596434"/>
            <a:ext cx="183574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Digdag</a:t>
            </a:r>
          </a:p>
        </p:txBody>
      </p:sp>
      <p:sp>
        <p:nvSpPr>
          <p:cNvPr id="472" name="Shape 472"/>
          <p:cNvSpPr/>
          <p:nvPr/>
        </p:nvSpPr>
        <p:spPr>
          <a:xfrm rot="19800000">
            <a:off x="7480661" y="5610769"/>
            <a:ext cx="2871129" cy="1052791"/>
          </a:xfrm>
          <a:prstGeom prst="rightArrow">
            <a:avLst>
              <a:gd name="adj1" fmla="val 60549"/>
              <a:gd name="adj2" fmla="val 63086"/>
            </a:avLst>
          </a:prstGeom>
          <a:gradFill>
            <a:gsLst>
              <a:gs pos="0">
                <a:schemeClr val="accent1">
                  <a:hueOff val="1266071"/>
                  <a:satOff val="-2326"/>
                  <a:lumOff val="6531"/>
                </a:schemeClr>
              </a:gs>
              <a:gs pos="100000">
                <a:schemeClr val="accent1">
                  <a:hueOff val="-32126"/>
                  <a:satOff val="-1241"/>
                </a:schemeClr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475" name="Group 475"/>
          <p:cNvGrpSpPr/>
          <p:nvPr/>
        </p:nvGrpSpPr>
        <p:grpSpPr>
          <a:xfrm>
            <a:off x="12131643" y="2790265"/>
            <a:ext cx="2906556" cy="1855421"/>
            <a:chOff x="0" y="0"/>
            <a:chExt cx="2906555" cy="1855419"/>
          </a:xfrm>
        </p:grpSpPr>
        <p:pic>
          <p:nvPicPr>
            <p:cNvPr id="474" name="pasted-image.png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127000" y="88900"/>
              <a:ext cx="2652556" cy="152522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73" name=""/>
            <p:cNvPicPr>
              <a:picLocks noChangeAspect="0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0" y="0"/>
              <a:ext cx="2906556" cy="185542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/>
          <p:nvPr>
            <p:ph type="title"/>
          </p:nvPr>
        </p:nvSpPr>
        <p:spPr>
          <a:xfrm>
            <a:off x="2585334" y="447873"/>
            <a:ext cx="20131832" cy="2286001"/>
          </a:xfrm>
          <a:prstGeom prst="rect">
            <a:avLst/>
          </a:prstGeom>
        </p:spPr>
        <p:txBody>
          <a:bodyPr/>
          <a:lstStyle>
            <a:lvl1pPr>
              <a:defRPr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/>
            <a:r>
              <a:t>データ分析基盤を支えるOSS</a:t>
            </a:r>
          </a:p>
        </p:txBody>
      </p:sp>
      <p:sp>
        <p:nvSpPr>
          <p:cNvPr id="478" name="Shape 47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7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0024" y="6731448"/>
            <a:ext cx="2905984" cy="228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51209" y="10989516"/>
            <a:ext cx="614115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35958" y="10989516"/>
            <a:ext cx="614115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20708" y="10989516"/>
            <a:ext cx="614115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94180" y="6046127"/>
            <a:ext cx="1135126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08016" y="3774537"/>
            <a:ext cx="1270001" cy="1270001"/>
          </a:xfrm>
          <a:prstGeom prst="rect">
            <a:avLst/>
          </a:prstGeom>
          <a:ln w="12700">
            <a:miter lim="400000"/>
          </a:ln>
        </p:spPr>
      </p:pic>
      <p:sp>
        <p:nvSpPr>
          <p:cNvPr id="485" name="Shape 485"/>
          <p:cNvSpPr/>
          <p:nvPr/>
        </p:nvSpPr>
        <p:spPr>
          <a:xfrm>
            <a:off x="860511" y="11192716"/>
            <a:ext cx="1737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Client</a:t>
            </a:r>
          </a:p>
        </p:txBody>
      </p:sp>
      <p:sp>
        <p:nvSpPr>
          <p:cNvPr id="486" name="Shape 486"/>
          <p:cNvSpPr/>
          <p:nvPr/>
        </p:nvSpPr>
        <p:spPr>
          <a:xfrm>
            <a:off x="754783" y="7442648"/>
            <a:ext cx="194881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Server</a:t>
            </a:r>
          </a:p>
        </p:txBody>
      </p:sp>
      <p:sp>
        <p:nvSpPr>
          <p:cNvPr id="487" name="Shape 487"/>
          <p:cNvSpPr/>
          <p:nvPr/>
        </p:nvSpPr>
        <p:spPr>
          <a:xfrm>
            <a:off x="1231033" y="3977737"/>
            <a:ext cx="99631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DB</a:t>
            </a:r>
          </a:p>
        </p:txBody>
      </p:sp>
      <p:sp>
        <p:nvSpPr>
          <p:cNvPr id="488" name="Shape 488"/>
          <p:cNvSpPr/>
          <p:nvPr/>
        </p:nvSpPr>
        <p:spPr>
          <a:xfrm>
            <a:off x="542528" y="2719638"/>
            <a:ext cx="7538573" cy="10149611"/>
          </a:xfrm>
          <a:prstGeom prst="roundRect">
            <a:avLst>
              <a:gd name="adj" fmla="val 8071"/>
            </a:avLst>
          </a:prstGeom>
          <a:ln w="25400">
            <a:solidFill>
              <a:schemeClr val="accent2">
                <a:hueOff val="-8788031"/>
                <a:lumOff val="-4033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89" name="Shape 489"/>
          <p:cNvSpPr/>
          <p:nvPr/>
        </p:nvSpPr>
        <p:spPr>
          <a:xfrm>
            <a:off x="7633499" y="7268048"/>
            <a:ext cx="2525962" cy="1052791"/>
          </a:xfrm>
          <a:prstGeom prst="rightArrow">
            <a:avLst>
              <a:gd name="adj1" fmla="val 60549"/>
              <a:gd name="adj2" fmla="val 63086"/>
            </a:avLst>
          </a:prstGeom>
          <a:gradFill>
            <a:gsLst>
              <a:gs pos="0">
                <a:schemeClr val="accent1">
                  <a:hueOff val="1266071"/>
                  <a:satOff val="-2326"/>
                  <a:lumOff val="6531"/>
                </a:schemeClr>
              </a:gs>
              <a:gs pos="100000">
                <a:schemeClr val="accent1">
                  <a:hueOff val="-32126"/>
                  <a:satOff val="-1241"/>
                </a:schemeClr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90" name="Shape 490"/>
          <p:cNvSpPr/>
          <p:nvPr/>
        </p:nvSpPr>
        <p:spPr>
          <a:xfrm>
            <a:off x="7633499" y="11098121"/>
            <a:ext cx="2525962" cy="1052791"/>
          </a:xfrm>
          <a:prstGeom prst="rightArrow">
            <a:avLst>
              <a:gd name="adj1" fmla="val 60549"/>
              <a:gd name="adj2" fmla="val 63086"/>
            </a:avLst>
          </a:prstGeom>
          <a:gradFill>
            <a:gsLst>
              <a:gs pos="0">
                <a:schemeClr val="accent1">
                  <a:hueOff val="1266071"/>
                  <a:satOff val="-2326"/>
                  <a:lumOff val="6531"/>
                </a:schemeClr>
              </a:gs>
              <a:gs pos="100000">
                <a:schemeClr val="accent1">
                  <a:hueOff val="-32126"/>
                  <a:satOff val="-1241"/>
                </a:schemeClr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91" name="Shape 491"/>
          <p:cNvSpPr/>
          <p:nvPr/>
        </p:nvSpPr>
        <p:spPr>
          <a:xfrm>
            <a:off x="7633499" y="3883142"/>
            <a:ext cx="2525962" cy="1052791"/>
          </a:xfrm>
          <a:prstGeom prst="rightArrow">
            <a:avLst>
              <a:gd name="adj1" fmla="val 60549"/>
              <a:gd name="adj2" fmla="val 63086"/>
            </a:avLst>
          </a:prstGeom>
          <a:gradFill>
            <a:gsLst>
              <a:gs pos="0">
                <a:schemeClr val="accent1">
                  <a:hueOff val="1266071"/>
                  <a:satOff val="-2326"/>
                  <a:lumOff val="6531"/>
                </a:schemeClr>
              </a:gs>
              <a:gs pos="100000">
                <a:schemeClr val="accent1">
                  <a:hueOff val="-32126"/>
                  <a:satOff val="-1241"/>
                </a:schemeClr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92" name="Shape 492"/>
          <p:cNvSpPr/>
          <p:nvPr/>
        </p:nvSpPr>
        <p:spPr>
          <a:xfrm>
            <a:off x="681471" y="2178948"/>
            <a:ext cx="4594861" cy="492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u="sng"/>
            </a:lvl1pPr>
          </a:lstStyle>
          <a:p>
            <a:pPr/>
            <a:r>
              <a:t>オンラインゲームシステム</a:t>
            </a:r>
          </a:p>
        </p:txBody>
      </p:sp>
      <p:sp>
        <p:nvSpPr>
          <p:cNvPr id="493" name="Shape 493"/>
          <p:cNvSpPr/>
          <p:nvPr/>
        </p:nvSpPr>
        <p:spPr>
          <a:xfrm>
            <a:off x="9300005" y="2742958"/>
            <a:ext cx="13906408" cy="10102971"/>
          </a:xfrm>
          <a:prstGeom prst="roundRect">
            <a:avLst>
              <a:gd name="adj" fmla="val 8071"/>
            </a:avLst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494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871867" y="11009802"/>
            <a:ext cx="2070477" cy="1229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5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498632" y="6723859"/>
            <a:ext cx="816947" cy="1818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496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498632" y="3500248"/>
            <a:ext cx="816947" cy="1818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274632" y="3006771"/>
            <a:ext cx="1019696" cy="1270009"/>
          </a:xfrm>
          <a:prstGeom prst="rect">
            <a:avLst/>
          </a:prstGeom>
          <a:ln w="12700">
            <a:miter lim="400000"/>
          </a:ln>
        </p:spPr>
      </p:pic>
      <p:pic>
        <p:nvPicPr>
          <p:cNvPr id="49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54735" y="6615326"/>
            <a:ext cx="2796948" cy="2200227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99" name="Chart 499"/>
          <p:cNvGraphicFramePr/>
          <p:nvPr/>
        </p:nvGraphicFramePr>
        <p:xfrm>
          <a:off x="19518830" y="6118797"/>
          <a:ext cx="3580107" cy="3351294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9"/>
          </a:graphicData>
        </a:graphic>
      </p:graphicFrame>
      <p:pic>
        <p:nvPicPr>
          <p:cNvPr id="500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618856" y="7994509"/>
            <a:ext cx="2070478" cy="1229428"/>
          </a:xfrm>
          <a:prstGeom prst="rect">
            <a:avLst/>
          </a:prstGeom>
          <a:ln w="12700">
            <a:miter lim="400000"/>
          </a:ln>
        </p:spPr>
      </p:pic>
      <p:sp>
        <p:nvSpPr>
          <p:cNvPr id="501" name="Shape 501"/>
          <p:cNvSpPr/>
          <p:nvPr/>
        </p:nvSpPr>
        <p:spPr>
          <a:xfrm>
            <a:off x="10333575" y="5454985"/>
            <a:ext cx="314706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バッチ処理サーバ</a:t>
            </a:r>
          </a:p>
        </p:txBody>
      </p:sp>
      <p:sp>
        <p:nvSpPr>
          <p:cNvPr id="502" name="Shape 502"/>
          <p:cNvSpPr/>
          <p:nvPr/>
        </p:nvSpPr>
        <p:spPr>
          <a:xfrm>
            <a:off x="10463496" y="8658696"/>
            <a:ext cx="288721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/>
            </a:pPr>
            <a:r>
              <a:t>ストリーミング</a:t>
            </a:r>
          </a:p>
          <a:p>
            <a:pPr>
              <a:defRPr sz="3000"/>
            </a:pPr>
            <a:r>
              <a:t>処理サーバ</a:t>
            </a:r>
          </a:p>
        </p:txBody>
      </p:sp>
      <p:sp>
        <p:nvSpPr>
          <p:cNvPr id="503" name="Shape 503"/>
          <p:cNvSpPr/>
          <p:nvPr/>
        </p:nvSpPr>
        <p:spPr>
          <a:xfrm>
            <a:off x="11405328" y="12165742"/>
            <a:ext cx="100355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SaaS</a:t>
            </a:r>
          </a:p>
        </p:txBody>
      </p:sp>
      <p:sp>
        <p:nvSpPr>
          <p:cNvPr id="504" name="Shape 504"/>
          <p:cNvSpPr/>
          <p:nvPr/>
        </p:nvSpPr>
        <p:spPr>
          <a:xfrm>
            <a:off x="14100559" y="9605038"/>
            <a:ext cx="4305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データ分析処理エンジン</a:t>
            </a:r>
          </a:p>
        </p:txBody>
      </p:sp>
      <p:sp>
        <p:nvSpPr>
          <p:cNvPr id="505" name="Shape 505"/>
          <p:cNvSpPr/>
          <p:nvPr/>
        </p:nvSpPr>
        <p:spPr>
          <a:xfrm>
            <a:off x="20645256" y="9566938"/>
            <a:ext cx="159829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BIツール</a:t>
            </a:r>
          </a:p>
        </p:txBody>
      </p:sp>
      <p:sp>
        <p:nvSpPr>
          <p:cNvPr id="506" name="Shape 506"/>
          <p:cNvSpPr/>
          <p:nvPr/>
        </p:nvSpPr>
        <p:spPr>
          <a:xfrm>
            <a:off x="12464228" y="4604079"/>
            <a:ext cx="2262009" cy="3146216"/>
          </a:xfrm>
          <a:prstGeom prst="line">
            <a:avLst/>
          </a:prstGeom>
          <a:ln w="508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07" name="Shape 507"/>
          <p:cNvSpPr/>
          <p:nvPr/>
        </p:nvSpPr>
        <p:spPr>
          <a:xfrm>
            <a:off x="12443605" y="7877294"/>
            <a:ext cx="2282633" cy="1"/>
          </a:xfrm>
          <a:prstGeom prst="line">
            <a:avLst/>
          </a:prstGeom>
          <a:ln w="508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08" name="Shape 508"/>
          <p:cNvSpPr/>
          <p:nvPr/>
        </p:nvSpPr>
        <p:spPr>
          <a:xfrm flipV="1">
            <a:off x="13145029" y="8037918"/>
            <a:ext cx="1569697" cy="3606591"/>
          </a:xfrm>
          <a:prstGeom prst="line">
            <a:avLst/>
          </a:prstGeom>
          <a:ln w="508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09" name="Shape 509"/>
          <p:cNvSpPr/>
          <p:nvPr/>
        </p:nvSpPr>
        <p:spPr>
          <a:xfrm>
            <a:off x="18329346" y="7899552"/>
            <a:ext cx="1270001" cy="1"/>
          </a:xfrm>
          <a:prstGeom prst="line">
            <a:avLst/>
          </a:prstGeom>
          <a:ln w="508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10" name="Shape 510"/>
          <p:cNvSpPr/>
          <p:nvPr/>
        </p:nvSpPr>
        <p:spPr>
          <a:xfrm>
            <a:off x="9533725" y="2178948"/>
            <a:ext cx="2781301" cy="492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u="sng"/>
            </a:lvl1pPr>
          </a:lstStyle>
          <a:p>
            <a:pPr/>
            <a:r>
              <a:t>データ分析基盤</a:t>
            </a:r>
          </a:p>
        </p:txBody>
      </p:sp>
      <p:grpSp>
        <p:nvGrpSpPr>
          <p:cNvPr id="513" name="Group 513"/>
          <p:cNvGrpSpPr/>
          <p:nvPr/>
        </p:nvGrpSpPr>
        <p:grpSpPr>
          <a:xfrm>
            <a:off x="5713871" y="7938823"/>
            <a:ext cx="1895744" cy="1781043"/>
            <a:chOff x="0" y="0"/>
            <a:chExt cx="1895742" cy="1781042"/>
          </a:xfrm>
        </p:grpSpPr>
        <p:pic>
          <p:nvPicPr>
            <p:cNvPr id="512" name="Untitled 2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27000" y="88900"/>
              <a:ext cx="1641743" cy="145084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11" name=""/>
            <p:cNvPicPr>
              <a:picLocks noChangeAspect="0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-1"/>
              <a:ext cx="1895743" cy="1781044"/>
            </a:xfrm>
            <a:prstGeom prst="rect">
              <a:avLst/>
            </a:prstGeom>
            <a:effectLst/>
          </p:spPr>
        </p:pic>
      </p:grpSp>
      <p:grpSp>
        <p:nvGrpSpPr>
          <p:cNvPr id="516" name="Group 516"/>
          <p:cNvGrpSpPr/>
          <p:nvPr/>
        </p:nvGrpSpPr>
        <p:grpSpPr>
          <a:xfrm>
            <a:off x="9998227" y="7104429"/>
            <a:ext cx="1852296" cy="1742647"/>
            <a:chOff x="0" y="0"/>
            <a:chExt cx="1852295" cy="1742646"/>
          </a:xfrm>
        </p:grpSpPr>
        <p:pic>
          <p:nvPicPr>
            <p:cNvPr id="515" name="Untitled 2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27000" y="88900"/>
              <a:ext cx="1598295" cy="141244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14" name=""/>
            <p:cNvPicPr>
              <a:picLocks noChangeAspect="0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-1" y="0"/>
              <a:ext cx="1852297" cy="1742647"/>
            </a:xfrm>
            <a:prstGeom prst="rect">
              <a:avLst/>
            </a:prstGeom>
            <a:effectLst/>
          </p:spPr>
        </p:pic>
      </p:grpSp>
      <p:sp>
        <p:nvSpPr>
          <p:cNvPr id="517" name="Shape 517"/>
          <p:cNvSpPr/>
          <p:nvPr/>
        </p:nvSpPr>
        <p:spPr>
          <a:xfrm rot="1703741">
            <a:off x="10290538" y="4705239"/>
            <a:ext cx="8053428" cy="2934677"/>
          </a:xfrm>
          <a:prstGeom prst="roundRect">
            <a:avLst>
              <a:gd name="adj" fmla="val 8071"/>
            </a:avLst>
          </a:prstGeom>
          <a:ln w="88900">
            <a:solidFill>
              <a:schemeClr val="accent1">
                <a:hueOff val="12829289"/>
                <a:satOff val="-8371"/>
                <a:lumOff val="-11676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grpSp>
        <p:nvGrpSpPr>
          <p:cNvPr id="520" name="Group 520"/>
          <p:cNvGrpSpPr/>
          <p:nvPr/>
        </p:nvGrpSpPr>
        <p:grpSpPr>
          <a:xfrm>
            <a:off x="15438611" y="3904940"/>
            <a:ext cx="3196690" cy="2530427"/>
            <a:chOff x="0" y="0"/>
            <a:chExt cx="3196689" cy="2530426"/>
          </a:xfrm>
        </p:grpSpPr>
        <p:pic>
          <p:nvPicPr>
            <p:cNvPr id="519" name="pasted-image.tiff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127000" y="88900"/>
              <a:ext cx="2942690" cy="220022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18" name=""/>
            <p:cNvPicPr>
              <a:picLocks noChangeAspect="0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0" y="0"/>
              <a:ext cx="3196690" cy="2530427"/>
            </a:xfrm>
            <a:prstGeom prst="rect">
              <a:avLst/>
            </a:prstGeom>
            <a:effectLst/>
          </p:spPr>
        </p:pic>
      </p:grpSp>
      <p:sp>
        <p:nvSpPr>
          <p:cNvPr id="521" name="Shape 521"/>
          <p:cNvSpPr/>
          <p:nvPr/>
        </p:nvSpPr>
        <p:spPr>
          <a:xfrm>
            <a:off x="17723296" y="3596434"/>
            <a:ext cx="183574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Digdag</a:t>
            </a:r>
          </a:p>
        </p:txBody>
      </p:sp>
      <p:sp>
        <p:nvSpPr>
          <p:cNvPr id="522" name="Shape 522"/>
          <p:cNvSpPr/>
          <p:nvPr/>
        </p:nvSpPr>
        <p:spPr>
          <a:xfrm rot="19800000">
            <a:off x="7480661" y="5610769"/>
            <a:ext cx="2871129" cy="1052791"/>
          </a:xfrm>
          <a:prstGeom prst="rightArrow">
            <a:avLst>
              <a:gd name="adj1" fmla="val 60549"/>
              <a:gd name="adj2" fmla="val 63086"/>
            </a:avLst>
          </a:prstGeom>
          <a:gradFill>
            <a:gsLst>
              <a:gs pos="0">
                <a:schemeClr val="accent1">
                  <a:hueOff val="1266071"/>
                  <a:satOff val="-2326"/>
                  <a:lumOff val="6531"/>
                </a:schemeClr>
              </a:gs>
              <a:gs pos="100000">
                <a:schemeClr val="accent1">
                  <a:hueOff val="-32126"/>
                  <a:satOff val="-1241"/>
                </a:schemeClr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525" name="Group 525"/>
          <p:cNvGrpSpPr/>
          <p:nvPr/>
        </p:nvGrpSpPr>
        <p:grpSpPr>
          <a:xfrm>
            <a:off x="12131643" y="2790265"/>
            <a:ext cx="2906556" cy="1855421"/>
            <a:chOff x="0" y="0"/>
            <a:chExt cx="2906555" cy="1855419"/>
          </a:xfrm>
        </p:grpSpPr>
        <p:pic>
          <p:nvPicPr>
            <p:cNvPr id="524" name="pasted-image.png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127000" y="88900"/>
              <a:ext cx="2652556" cy="152522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23" name=""/>
            <p:cNvPicPr>
              <a:picLocks noChangeAspect="0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0" y="0"/>
              <a:ext cx="2906556" cy="185542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cap="none">
                <a:latin typeface="Roboto Bold"/>
                <a:ea typeface="Roboto Bold"/>
                <a:cs typeface="Roboto Bold"/>
                <a:sym typeface="Roboto Bold"/>
              </a:defRPr>
            </a:pPr>
            <a:r>
              <a:t>TreasureData: データ分析基盤を一気通貫で提供</a:t>
            </a:r>
            <a:br/>
            <a:r>
              <a:rPr spc="400" sz="4000" u="sng">
                <a:latin typeface="Roboto Light"/>
                <a:ea typeface="Roboto Light"/>
                <a:cs typeface="Roboto Light"/>
                <a:sym typeface="Roboto Light"/>
                <a:hlinkClick r:id="rId2" invalidUrl="" action="" tgtFrame="" tooltip="" history="1" highlightClick="0" endSnd="0"/>
              </a:rPr>
              <a:t>https://www.treasuredata.com/jp/contact_us</a:t>
            </a:r>
          </a:p>
        </p:txBody>
      </p:sp>
      <p:pic>
        <p:nvPicPr>
          <p:cNvPr id="52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9048" y="2955078"/>
            <a:ext cx="22405904" cy="9602531"/>
          </a:xfrm>
          <a:prstGeom prst="rect">
            <a:avLst/>
          </a:prstGeom>
          <a:ln w="12700">
            <a:miter lim="400000"/>
          </a:ln>
        </p:spPr>
      </p:pic>
      <p:sp>
        <p:nvSpPr>
          <p:cNvPr id="529" name="Shape 52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5969">
              <a:defRPr cap="none" sz="7519"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/>
            <a:r>
              <a:t>2. Embulk 〜 Bulk Data Loader 〜</a:t>
            </a:r>
          </a:p>
        </p:txBody>
      </p:sp>
      <p:sp>
        <p:nvSpPr>
          <p:cNvPr id="532" name="Shape 53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Who Am I ?</a:t>
            </a:r>
          </a:p>
        </p:txBody>
      </p:sp>
      <p:sp>
        <p:nvSpPr>
          <p:cNvPr id="164" name="Shape 16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10576" indent="-610576">
              <a:spcBef>
                <a:spcPts val="0"/>
              </a:spcBef>
              <a:buSzPct val="75000"/>
              <a:buChar char="•"/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Toru Takahashi (@nora96o)</a:t>
            </a:r>
          </a:p>
          <a:p>
            <a:pPr marL="610576" indent="-610576">
              <a:spcBef>
                <a:spcPts val="0"/>
              </a:spcBef>
              <a:buSzPct val="75000"/>
              <a:buChar char="•"/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marL="610576" indent="-610576">
              <a:spcBef>
                <a:spcPts val="0"/>
              </a:spcBef>
              <a:buSzPct val="75000"/>
              <a:buChar char="•"/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Treasure Data, Inc.</a:t>
            </a:r>
          </a:p>
          <a:p>
            <a:pPr marL="610576" indent="-610576">
              <a:spcBef>
                <a:spcPts val="0"/>
              </a:spcBef>
              <a:buSzPct val="75000"/>
              <a:buChar char="•"/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lvl="1" marL="1245576" indent="-610576">
              <a:spcBef>
                <a:spcPts val="0"/>
              </a:spcBef>
              <a:buSzPct val="75000"/>
              <a:buChar char="•"/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Support Engineering Manager</a:t>
            </a:r>
          </a:p>
          <a:p>
            <a:pPr marL="610576" indent="-610576">
              <a:spcBef>
                <a:spcPts val="0"/>
              </a:spcBef>
              <a:buSzPct val="75000"/>
              <a:buChar char="•"/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lvl="2" marL="1880577" indent="-610577">
              <a:spcBef>
                <a:spcPts val="0"/>
              </a:spcBef>
              <a:buSzPct val="75000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メールにチャットに、ブログ書いたり、コードを書いたり、</a:t>
            </a:r>
          </a:p>
          <a:p>
            <a:pPr lvl="2" marL="1880577" indent="-610577">
              <a:spcBef>
                <a:spcPts val="0"/>
              </a:spcBef>
              <a:buSzPct val="75000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lvl="3" marL="2515577" indent="-610577">
              <a:spcBef>
                <a:spcPts val="0"/>
              </a:spcBef>
              <a:buSzPct val="75000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http://qiita.com/toru-takahashi</a:t>
            </a:r>
          </a:p>
          <a:p>
            <a:pPr lvl="2" marL="1880576" indent="-610576">
              <a:spcBef>
                <a:spcPts val="0"/>
              </a:spcBef>
              <a:buSzPct val="75000"/>
              <a:buChar char="•"/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marL="610576" indent="-610576">
              <a:spcBef>
                <a:spcPts val="0"/>
              </a:spcBef>
              <a:buSzPct val="75000"/>
              <a:buChar char="•"/>
              <a:defRPr sz="49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気づくと、社会人４年目に突入・・・</a:t>
            </a:r>
          </a:p>
        </p:txBody>
      </p:sp>
      <p:pic>
        <p:nvPicPr>
          <p:cNvPr id="16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85053" y="6727180"/>
            <a:ext cx="5865352" cy="5865351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Shape 166"/>
          <p:cNvSpPr/>
          <p:nvPr>
            <p:ph type="sldNum" sz="quarter" idx="2"/>
          </p:nvPr>
        </p:nvSpPr>
        <p:spPr>
          <a:xfrm>
            <a:off x="12043765" y="13081000"/>
            <a:ext cx="283770" cy="469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cap="none"/>
            </a:pPr>
            <a:r>
              <a:rPr>
                <a:latin typeface="Roboto Bold"/>
                <a:ea typeface="Roboto Bold"/>
                <a:cs typeface="Roboto Bold"/>
                <a:sym typeface="Roboto Bold"/>
              </a:rPr>
              <a:t>Embulkとは？</a:t>
            </a:r>
            <a:r>
              <a:t>- </a:t>
            </a:r>
            <a:r>
              <a:rPr u="sng">
                <a:hlinkClick r:id="rId2" invalidUrl="" action="" tgtFrame="" tooltip="" history="1" highlightClick="0" endSnd="0"/>
              </a:rPr>
              <a:t>http://embulk.org/</a:t>
            </a:r>
          </a:p>
        </p:txBody>
      </p:sp>
      <p:sp>
        <p:nvSpPr>
          <p:cNvPr id="535" name="Shape 53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88461" indent="-488461">
              <a:buSzPct val="75000"/>
              <a:buChar char="•"/>
              <a:defRPr sz="50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オープンソースのバルク転送ツール</a:t>
            </a:r>
          </a:p>
          <a:p>
            <a:pPr lvl="1" marL="1123461" indent="-488461">
              <a:buSzPct val="75000"/>
              <a:buChar char="•"/>
              <a:defRPr sz="50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>
                <a:solidFill>
                  <a:schemeClr val="accent1"/>
                </a:solidFill>
              </a:rPr>
              <a:t>“A”</a:t>
            </a:r>
            <a:r>
              <a:t>から</a:t>
            </a:r>
            <a:r>
              <a:rPr>
                <a:solidFill>
                  <a:schemeClr val="accent1"/>
                </a:solidFill>
              </a:rPr>
              <a:t>”B”</a:t>
            </a:r>
            <a:r>
              <a:t>へレコード転送</a:t>
            </a:r>
          </a:p>
          <a:p>
            <a:pPr marL="488461" indent="-488461">
              <a:buSzPct val="75000"/>
              <a:buChar char="•"/>
              <a:defRPr sz="50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プラグイン機構</a:t>
            </a:r>
          </a:p>
          <a:p>
            <a:pPr lvl="1" marL="1123461" indent="-488461">
              <a:buSzPct val="75000"/>
              <a:buChar char="•"/>
              <a:defRPr sz="50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多様な</a:t>
            </a:r>
            <a:r>
              <a:rPr>
                <a:solidFill>
                  <a:schemeClr val="accent1"/>
                </a:solidFill>
              </a:rPr>
              <a:t>”A”</a:t>
            </a:r>
            <a:r>
              <a:t>と</a:t>
            </a:r>
            <a:r>
              <a:rPr>
                <a:solidFill>
                  <a:schemeClr val="accent1"/>
                </a:solidFill>
              </a:rPr>
              <a:t>”B”</a:t>
            </a:r>
            <a:r>
              <a:t>の組み合わせ</a:t>
            </a:r>
          </a:p>
          <a:p>
            <a:pPr marL="488461" indent="-488461">
              <a:buSzPct val="75000"/>
              <a:buChar char="•"/>
              <a:defRPr sz="50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データ連携を容易に</a:t>
            </a:r>
          </a:p>
          <a:p>
            <a:pPr lvl="1" marL="1123461" indent="-488461">
              <a:buSzPct val="75000"/>
              <a:buChar char="•"/>
              <a:defRPr sz="50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システム構築の頭痛の種の一つ</a:t>
            </a:r>
          </a:p>
        </p:txBody>
      </p:sp>
      <p:sp>
        <p:nvSpPr>
          <p:cNvPr id="536" name="Shape 53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3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464191" y="364965"/>
            <a:ext cx="7783485" cy="4475504"/>
          </a:xfrm>
          <a:prstGeom prst="rect">
            <a:avLst/>
          </a:prstGeom>
          <a:ln w="12700">
            <a:miter lim="400000"/>
          </a:ln>
        </p:spPr>
      </p:pic>
      <p:sp>
        <p:nvSpPr>
          <p:cNvPr id="538" name="Shape 538"/>
          <p:cNvSpPr/>
          <p:nvPr/>
        </p:nvSpPr>
        <p:spPr>
          <a:xfrm>
            <a:off x="11187355" y="9405801"/>
            <a:ext cx="8191342" cy="3018666"/>
          </a:xfrm>
          <a:prstGeom prst="wedgeEllipseCallout">
            <a:avLst>
              <a:gd name="adj1" fmla="val -50575"/>
              <a:gd name="adj2" fmla="val -43532"/>
            </a:avLst>
          </a:prstGeom>
          <a:solidFill>
            <a:schemeClr val="accent1">
              <a:hueOff val="12829289"/>
              <a:satOff val="-8371"/>
              <a:lumOff val="-11676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broken records, </a:t>
            </a:r>
            <a:br/>
            <a:r>
              <a:t>error recovery, maintenance,</a:t>
            </a:r>
          </a:p>
          <a:p>
            <a: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performance, …</a:t>
            </a:r>
          </a:p>
        </p:txBody>
      </p:sp>
      <p:sp>
        <p:nvSpPr>
          <p:cNvPr id="539" name="Shape 539"/>
          <p:cNvSpPr/>
          <p:nvPr/>
        </p:nvSpPr>
        <p:spPr>
          <a:xfrm>
            <a:off x="12358506" y="5348684"/>
            <a:ext cx="8191342" cy="3018666"/>
          </a:xfrm>
          <a:prstGeom prst="wedgeEllipseCallout">
            <a:avLst>
              <a:gd name="adj1" fmla="val -70729"/>
              <a:gd name="adj2" fmla="val -29353"/>
            </a:avLst>
          </a:prstGeom>
          <a:solidFill>
            <a:schemeClr val="accent1">
              <a:hueOff val="12829289"/>
              <a:satOff val="-8371"/>
              <a:lumOff val="-11676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Storage, RDBMS, </a:t>
            </a:r>
            <a:br/>
            <a:r>
              <a:t>NoSQL, Cloud Service, …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/>
            <a:r>
              <a:t>バルクデータ転送の難しさ</a:t>
            </a:r>
          </a:p>
        </p:txBody>
      </p:sp>
      <p:sp>
        <p:nvSpPr>
          <p:cNvPr id="542" name="Shape 54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lnSpc>
                <a:spcPct val="200000"/>
              </a:lnSpc>
              <a:defRPr sz="5000">
                <a:latin typeface="Roboto Medium"/>
                <a:ea typeface="Roboto Medium"/>
                <a:cs typeface="Roboto Medium"/>
                <a:sym typeface="Roboto Medium"/>
              </a:defRPr>
            </a:pPr>
          </a:p>
          <a:p>
            <a:pPr lvl="1" marL="1743807" indent="-854807">
              <a:lnSpc>
                <a:spcPct val="200000"/>
              </a:lnSpc>
              <a:buSzPct val="100000"/>
              <a:buAutoNum type="arabicPeriod" startAt="1"/>
              <a:defRPr sz="50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入力データの正規化</a:t>
            </a:r>
          </a:p>
          <a:p>
            <a:pPr lvl="1" marL="1743807" indent="-854807">
              <a:lnSpc>
                <a:spcPct val="200000"/>
              </a:lnSpc>
              <a:buSzPct val="100000"/>
              <a:buAutoNum type="arabicPeriod" startAt="1"/>
              <a:defRPr sz="50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エラー処理</a:t>
            </a:r>
          </a:p>
          <a:p>
            <a:pPr lvl="1" marL="1743807" indent="-854807">
              <a:lnSpc>
                <a:spcPct val="200000"/>
              </a:lnSpc>
              <a:buSzPct val="100000"/>
              <a:buAutoNum type="arabicPeriod" startAt="1"/>
              <a:defRPr sz="50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メンテナンス</a:t>
            </a:r>
          </a:p>
          <a:p>
            <a:pPr lvl="1" marL="1743807" indent="-854807">
              <a:lnSpc>
                <a:spcPct val="200000"/>
              </a:lnSpc>
              <a:buSzPct val="100000"/>
              <a:buAutoNum type="arabicPeriod" startAt="1"/>
              <a:defRPr sz="50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パフォーマンス</a:t>
            </a:r>
          </a:p>
        </p:txBody>
      </p:sp>
      <p:sp>
        <p:nvSpPr>
          <p:cNvPr id="543" name="Shape 54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>
            <p:ph type="title"/>
          </p:nvPr>
        </p:nvSpPr>
        <p:spPr>
          <a:xfrm>
            <a:off x="2616200" y="438150"/>
            <a:ext cx="20131832" cy="2286000"/>
          </a:xfrm>
          <a:prstGeom prst="rect">
            <a:avLst/>
          </a:prstGeom>
        </p:spPr>
        <p:txBody>
          <a:bodyPr/>
          <a:lstStyle>
            <a:lvl1pPr>
              <a:defRPr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/>
            <a:r>
              <a:t>1. 入力データ正規化の難しさ</a:t>
            </a:r>
          </a:p>
        </p:txBody>
      </p:sp>
      <p:sp>
        <p:nvSpPr>
          <p:cNvPr id="546" name="Shape 54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2">
              <a:lnSpc>
                <a:spcPct val="120000"/>
              </a:lnSpc>
              <a:defRPr sz="5000">
                <a:latin typeface="Roboto Medium"/>
                <a:ea typeface="Roboto Medium"/>
                <a:cs typeface="Roboto Medium"/>
                <a:sym typeface="Roboto Medium"/>
              </a:defRPr>
            </a:pPr>
          </a:p>
          <a:p>
            <a:pPr lvl="2">
              <a:lnSpc>
                <a:spcPct val="120000"/>
              </a:lnSpc>
              <a:defRPr sz="50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データエンコーディングのバリエーション</a:t>
            </a:r>
          </a:p>
          <a:p>
            <a:pPr lvl="2" marL="1758461" indent="-488461">
              <a:lnSpc>
                <a:spcPct val="120000"/>
              </a:lnSpc>
              <a:buSzPct val="75000"/>
              <a:buChar char="•"/>
              <a:defRPr sz="50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null, 時刻, 浮動小数点</a:t>
            </a:r>
          </a:p>
          <a:p>
            <a:pPr lvl="2" marL="1758461" indent="-488461">
              <a:lnSpc>
                <a:spcPct val="120000"/>
              </a:lnSpc>
              <a:buSzPct val="75000"/>
              <a:buChar char="•"/>
              <a:defRPr sz="50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改行, エスケープ, レコード/カラム区切り</a:t>
            </a:r>
          </a:p>
          <a:p>
            <a:pPr lvl="2" marL="1758461" indent="-488461">
              <a:lnSpc>
                <a:spcPct val="120000"/>
              </a:lnSpc>
              <a:buSzPct val="75000"/>
              <a:buChar char="•"/>
              <a:defRPr sz="50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文字コード, 圧縮有無</a:t>
            </a:r>
          </a:p>
          <a:p>
            <a:pPr lvl="2">
              <a:lnSpc>
                <a:spcPct val="120000"/>
              </a:lnSpc>
              <a:defRPr sz="50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→ 試行錯誤をしてデータ正規化</a:t>
            </a:r>
          </a:p>
        </p:txBody>
      </p:sp>
      <p:sp>
        <p:nvSpPr>
          <p:cNvPr id="547" name="Shape 54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/>
            <a:r>
              <a:t>2. エラー処理の難しさ</a:t>
            </a:r>
          </a:p>
        </p:txBody>
      </p:sp>
      <p:sp>
        <p:nvSpPr>
          <p:cNvPr id="550" name="Shape 55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2" marL="685800" indent="-228600">
              <a:lnSpc>
                <a:spcPct val="120000"/>
              </a:lnSpc>
              <a:buSzPct val="100000"/>
              <a:buChar char="•"/>
              <a:defRPr sz="5000">
                <a:latin typeface="Roboto Medium"/>
                <a:ea typeface="Roboto Medium"/>
                <a:cs typeface="Roboto Medium"/>
                <a:sym typeface="Roboto Medium"/>
              </a:defRPr>
            </a:pPr>
          </a:p>
          <a:p>
            <a:pPr lvl="1" marL="1245576" indent="-610576">
              <a:lnSpc>
                <a:spcPct val="120000"/>
              </a:lnSpc>
              <a:buSzPct val="75000"/>
              <a:buChar char="•"/>
              <a:defRPr sz="50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 例外値の扱い</a:t>
            </a:r>
          </a:p>
          <a:p>
            <a:pPr lvl="1" marL="1245576" indent="-610576">
              <a:lnSpc>
                <a:spcPct val="120000"/>
              </a:lnSpc>
              <a:buSzPct val="75000"/>
              <a:buChar char="•"/>
              <a:defRPr sz="50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 ネットワークエラーからの復旧</a:t>
            </a:r>
          </a:p>
          <a:p>
            <a:pPr lvl="1" marL="1245576" indent="-610576">
              <a:lnSpc>
                <a:spcPct val="120000"/>
              </a:lnSpc>
              <a:buSzPct val="75000"/>
              <a:buChar char="•"/>
              <a:defRPr sz="50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 ディスクフルからの復旧</a:t>
            </a:r>
          </a:p>
          <a:p>
            <a:pPr lvl="1" marL="1245576" indent="-610576">
              <a:lnSpc>
                <a:spcPct val="120000"/>
              </a:lnSpc>
              <a:buSzPct val="75000"/>
              <a:buChar char="•"/>
              <a:defRPr sz="50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 重複データ転送の回避</a:t>
            </a:r>
          </a:p>
          <a:p>
            <a:pPr lvl="2">
              <a:lnSpc>
                <a:spcPct val="120000"/>
              </a:lnSpc>
              <a:defRPr sz="5000">
                <a:latin typeface="Roboto Medium"/>
                <a:ea typeface="Roboto Medium"/>
                <a:cs typeface="Roboto Medium"/>
                <a:sym typeface="Roboto Medium"/>
              </a:defRPr>
            </a:pPr>
          </a:p>
          <a:p>
            <a:pPr lvl="2">
              <a:lnSpc>
                <a:spcPct val="120000"/>
              </a:lnSpc>
              <a:defRPr sz="50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→ データバリデーション, リトライ, リジューム</a:t>
            </a:r>
          </a:p>
        </p:txBody>
      </p:sp>
      <p:sp>
        <p:nvSpPr>
          <p:cNvPr id="551" name="Shape 55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/>
            <a:r>
              <a:t>3. メンテナンスの難しさ</a:t>
            </a:r>
          </a:p>
        </p:txBody>
      </p:sp>
      <p:sp>
        <p:nvSpPr>
          <p:cNvPr id="554" name="Shape 55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1123461" indent="-488461">
              <a:lnSpc>
                <a:spcPct val="120000"/>
              </a:lnSpc>
              <a:buSzPct val="75000"/>
              <a:buChar char="•"/>
              <a:defRPr sz="5000">
                <a:latin typeface="Roboto Medium"/>
                <a:ea typeface="Roboto Medium"/>
                <a:cs typeface="Roboto Medium"/>
                <a:sym typeface="Roboto Medium"/>
              </a:defRPr>
            </a:pPr>
          </a:p>
          <a:p>
            <a:pPr lvl="1" marL="1123461" indent="-488461">
              <a:lnSpc>
                <a:spcPct val="120000"/>
              </a:lnSpc>
              <a:buSzPct val="75000"/>
              <a:buChar char="•"/>
              <a:defRPr sz="5000">
                <a:latin typeface="Roboto Medium"/>
                <a:ea typeface="Roboto Medium"/>
                <a:cs typeface="Roboto Medium"/>
                <a:sym typeface="Roboto Medium"/>
              </a:defRPr>
            </a:pPr>
          </a:p>
          <a:p>
            <a:pPr lvl="1" marL="1123461" indent="-488461">
              <a:lnSpc>
                <a:spcPct val="120000"/>
              </a:lnSpc>
              <a:buSzPct val="75000"/>
              <a:buChar char="•"/>
              <a:defRPr sz="50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継続的な動作の確保</a:t>
            </a:r>
          </a:p>
          <a:p>
            <a:pPr lvl="1" marL="1123461" indent="-488461">
              <a:lnSpc>
                <a:spcPct val="120000"/>
              </a:lnSpc>
              <a:buSzPct val="75000"/>
              <a:buChar char="•"/>
              <a:defRPr sz="50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データ転送要件変更への対応</a:t>
            </a:r>
          </a:p>
          <a:p>
            <a:pPr lvl="1" marL="1123461" indent="-488461">
              <a:lnSpc>
                <a:spcPct val="120000"/>
              </a:lnSpc>
              <a:buSzPct val="75000"/>
              <a:buChar char="•"/>
              <a:defRPr sz="5000">
                <a:latin typeface="Roboto Medium"/>
                <a:ea typeface="Roboto Medium"/>
                <a:cs typeface="Roboto Medium"/>
                <a:sym typeface="Roboto Medium"/>
              </a:defRPr>
            </a:pPr>
          </a:p>
          <a:p>
            <a:pPr lvl="2">
              <a:lnSpc>
                <a:spcPct val="120000"/>
              </a:lnSpc>
              <a:defRPr sz="50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→ ドキュメント, 汎用化, OSS化</a:t>
            </a:r>
          </a:p>
        </p:txBody>
      </p:sp>
      <p:sp>
        <p:nvSpPr>
          <p:cNvPr id="555" name="Shape 55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/>
            <a:r>
              <a:t>4. 性能の問題</a:t>
            </a:r>
          </a:p>
        </p:txBody>
      </p:sp>
      <p:sp>
        <p:nvSpPr>
          <p:cNvPr id="558" name="Shape 55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1245576" indent="-610576">
              <a:lnSpc>
                <a:spcPct val="120000"/>
              </a:lnSpc>
              <a:buSzPct val="75000"/>
              <a:buChar char="•"/>
              <a:defRPr sz="5000">
                <a:latin typeface="Roboto Medium"/>
                <a:ea typeface="Roboto Medium"/>
                <a:cs typeface="Roboto Medium"/>
                <a:sym typeface="Roboto Medium"/>
              </a:defRPr>
            </a:pPr>
          </a:p>
          <a:p>
            <a:pPr lvl="1" marL="1245576" indent="-610576">
              <a:lnSpc>
                <a:spcPct val="120000"/>
              </a:lnSpc>
              <a:buSzPct val="75000"/>
              <a:buChar char="•"/>
              <a:defRPr sz="5000">
                <a:latin typeface="Roboto Medium"/>
                <a:ea typeface="Roboto Medium"/>
                <a:cs typeface="Roboto Medium"/>
                <a:sym typeface="Roboto Medium"/>
              </a:defRPr>
            </a:pPr>
          </a:p>
          <a:p>
            <a:pPr lvl="1" marL="1245576" indent="-610576">
              <a:lnSpc>
                <a:spcPct val="120000"/>
              </a:lnSpc>
              <a:buSzPct val="75000"/>
              <a:buChar char="•"/>
              <a:defRPr sz="50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転送データ量は通常増えていく</a:t>
            </a:r>
          </a:p>
          <a:p>
            <a:pPr lvl="1" marL="1245576" indent="-610576">
              <a:lnSpc>
                <a:spcPct val="120000"/>
              </a:lnSpc>
              <a:buSzPct val="75000"/>
              <a:buChar char="•"/>
              <a:defRPr sz="50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対象レコードも増えたりする</a:t>
            </a:r>
          </a:p>
          <a:p>
            <a:pPr lvl="1" marL="1245576" indent="-610576">
              <a:lnSpc>
                <a:spcPct val="120000"/>
              </a:lnSpc>
              <a:buSzPct val="75000"/>
              <a:buChar char="•"/>
              <a:defRPr sz="5000">
                <a:latin typeface="Roboto Medium"/>
                <a:ea typeface="Roboto Medium"/>
                <a:cs typeface="Roboto Medium"/>
                <a:sym typeface="Roboto Medium"/>
              </a:defRPr>
            </a:pPr>
          </a:p>
          <a:p>
            <a:pPr lvl="2">
              <a:lnSpc>
                <a:spcPct val="120000"/>
              </a:lnSpc>
              <a:defRPr sz="50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→ 並列・分散処理</a:t>
            </a:r>
          </a:p>
        </p:txBody>
      </p:sp>
      <p:sp>
        <p:nvSpPr>
          <p:cNvPr id="559" name="Shape 55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/>
            <a:r>
              <a:t>バルクデータ転送の例（1/3）</a:t>
            </a:r>
          </a:p>
        </p:txBody>
      </p:sp>
      <p:sp>
        <p:nvSpPr>
          <p:cNvPr id="562" name="Shape 56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792479">
              <a:spcBef>
                <a:spcPts val="900"/>
              </a:spcBef>
              <a:defRPr sz="432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指定された </a:t>
            </a:r>
            <a:r>
              <a:rPr>
                <a:solidFill>
                  <a:schemeClr val="accent1"/>
                </a:solidFill>
              </a:rPr>
              <a:t>10GB CSV file</a:t>
            </a:r>
            <a:r>
              <a:t> をPostgreSQLにロード</a:t>
            </a:r>
          </a:p>
          <a:p>
            <a:pPr lvl="1" marL="1509932" indent="-656492" defTabSz="792479">
              <a:spcBef>
                <a:spcPts val="900"/>
              </a:spcBef>
              <a:buSzPct val="100000"/>
              <a:buAutoNum type="arabicPeriod" startAt="1"/>
              <a:defRPr sz="432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コマンド叩いてみる → 失敗</a:t>
            </a:r>
          </a:p>
          <a:p>
            <a:pPr lvl="1" marL="1509932" indent="-656492" defTabSz="792479">
              <a:spcBef>
                <a:spcPts val="900"/>
              </a:spcBef>
              <a:buSzPct val="100000"/>
              <a:buAutoNum type="arabicPeriod" startAt="1"/>
              <a:defRPr sz="432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データを正規化するスクリプトを作成</a:t>
            </a:r>
            <a:br/>
            <a:r>
              <a:t>”20150127T190500Z” → “2015-01-27 19:05:00 UTC”に</a:t>
            </a:r>
            <a:br/>
            <a:r>
              <a:t>“null” → “\N”に変換</a:t>
            </a:r>
            <a:br/>
            <a:r>
              <a:t>元データを見ながら気付く限り…</a:t>
            </a:r>
          </a:p>
          <a:p>
            <a:pPr lvl="1" marL="1509932" indent="-656492" defTabSz="792479">
              <a:spcBef>
                <a:spcPts val="900"/>
              </a:spcBef>
              <a:buSzPct val="100000"/>
              <a:buAutoNum type="arabicPeriod" startAt="1"/>
              <a:defRPr sz="432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再度チャレンジ → 取り込まれたが元データと合わない</a:t>
            </a:r>
            <a:br/>
            <a:r>
              <a:t>“Inf” → “Infinity”に変換</a:t>
            </a:r>
          </a:p>
          <a:p>
            <a:pPr lvl="1" marL="1509932" indent="-656492" defTabSz="792479">
              <a:spcBef>
                <a:spcPts val="900"/>
              </a:spcBef>
              <a:buSzPct val="100000"/>
              <a:buAutoNum type="arabicPeriod" startAt="1"/>
              <a:defRPr sz="432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ひたすら繰り返す</a:t>
            </a:r>
          </a:p>
          <a:p>
            <a:pPr lvl="1" marL="1509932" indent="-656492" defTabSz="792479">
              <a:spcBef>
                <a:spcPts val="900"/>
              </a:spcBef>
              <a:buSzPct val="100000"/>
              <a:buAutoNum type="arabicPeriod" startAt="1"/>
              <a:defRPr sz="432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うっかりレコードが重複して取り込まれた...</a:t>
            </a:r>
          </a:p>
        </p:txBody>
      </p:sp>
      <p:sp>
        <p:nvSpPr>
          <p:cNvPr id="563" name="Shape 56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/>
            <a:r>
              <a:t>バルクデータ転送の例（2/3）</a:t>
            </a:r>
          </a:p>
        </p:txBody>
      </p:sp>
      <p:sp>
        <p:nvSpPr>
          <p:cNvPr id="566" name="Shape 56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5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指定された </a:t>
            </a:r>
            <a:r>
              <a:rPr>
                <a:solidFill>
                  <a:schemeClr val="accent1"/>
                </a:solidFill>
              </a:rPr>
              <a:t>10GB CSV file</a:t>
            </a:r>
            <a:r>
              <a:t> をPostgreSQLにロード</a:t>
            </a:r>
          </a:p>
          <a:p>
            <a:pPr lvl="1" marL="1572846" indent="-683846">
              <a:buSzPct val="100000"/>
              <a:buAutoNum type="arabicPeriod" startAt="6"/>
              <a:defRPr sz="45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スクリプトが完成</a:t>
            </a:r>
          </a:p>
          <a:p>
            <a:pPr lvl="1" marL="1572846" indent="-683846">
              <a:buSzPct val="100000"/>
              <a:buAutoNum type="arabicPeriod" startAt="6"/>
              <a:defRPr sz="45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cronに登録して毎日バルクデータロードするよう登録</a:t>
            </a:r>
          </a:p>
          <a:p>
            <a:pPr lvl="1" marL="1572846" indent="-683846">
              <a:buSzPct val="100000"/>
              <a:buAutoNum type="arabicPeriod" startAt="6"/>
              <a:defRPr sz="45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ある日、別の原因でエラーに…</a:t>
            </a:r>
            <a:br/>
            <a:r>
              <a:t>不正なUTF-8 byte sequenceをU+FFFDに変換</a:t>
            </a:r>
          </a:p>
        </p:txBody>
      </p:sp>
      <p:sp>
        <p:nvSpPr>
          <p:cNvPr id="567" name="Shape 56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/>
            <a:r>
              <a:t>バルクデータ転送の例（3/3）</a:t>
            </a:r>
          </a:p>
        </p:txBody>
      </p:sp>
      <p:sp>
        <p:nvSpPr>
          <p:cNvPr id="570" name="Shape 57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5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過去の日次 </a:t>
            </a:r>
            <a:r>
              <a:rPr>
                <a:solidFill>
                  <a:schemeClr val="accent1"/>
                </a:solidFill>
              </a:rPr>
              <a:t>10GB CSV file</a:t>
            </a:r>
            <a:r>
              <a:t> を </a:t>
            </a:r>
            <a:r>
              <a:rPr>
                <a:solidFill>
                  <a:schemeClr val="accent1"/>
                </a:solidFill>
              </a:rPr>
              <a:t>730個</a:t>
            </a:r>
            <a:r>
              <a:t> を取り込む（2年分）</a:t>
            </a:r>
          </a:p>
          <a:p>
            <a:pPr lvl="1" marL="1572846" indent="-683846">
              <a:buSzPct val="100000"/>
              <a:buAutoNum type="arabicPeriod" startAt="1"/>
              <a:defRPr sz="45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たいていのスクリプトは遅い</a:t>
            </a:r>
            <a:br/>
            <a:r>
              <a:t>最適化している暇がない</a:t>
            </a:r>
            <a:br/>
            <a:r>
              <a:t>1ファイル1時間、エラーが発生しなくても1ヶ月必要</a:t>
            </a:r>
          </a:p>
          <a:p>
            <a:pPr lvl="1" marL="1572846" indent="-683846">
              <a:buSzPct val="100000"/>
              <a:buAutoNum type="arabicPeriod" startAt="1"/>
              <a:defRPr sz="45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並列データロードするようにスクリプト変更</a:t>
            </a:r>
          </a:p>
          <a:p>
            <a:pPr lvl="1" marL="1572846" indent="-683846">
              <a:buSzPct val="100000"/>
              <a:buAutoNum type="arabicPeriod" startAt="1"/>
              <a:defRPr sz="45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ある日、ディスクフル / ネットワークエラーで失敗</a:t>
            </a:r>
            <a:br/>
            <a:r>
              <a:t>どこまで読み込まれた？</a:t>
            </a:r>
          </a:p>
          <a:p>
            <a:pPr lvl="1" marL="1572846" indent="-683846">
              <a:buSzPct val="100000"/>
              <a:buAutoNum type="arabicPeriod" startAt="1"/>
              <a:defRPr sz="45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障害後に再開し易いよう、データロード単位を調整</a:t>
            </a:r>
          </a:p>
          <a:p>
            <a:pPr lvl="1" marL="1572846" indent="-683846">
              <a:buSzPct val="100000"/>
              <a:buAutoNum type="arabicPeriod" startAt="1"/>
              <a:defRPr sz="45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安全な再開機能をスクリプトに追加</a:t>
            </a:r>
          </a:p>
        </p:txBody>
      </p:sp>
      <p:sp>
        <p:nvSpPr>
          <p:cNvPr id="571" name="Shape 57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/>
            <a:r>
              <a:t>システム構築の頭痛の種</a:t>
            </a:r>
          </a:p>
        </p:txBody>
      </p:sp>
      <p:sp>
        <p:nvSpPr>
          <p:cNvPr id="574" name="Shape 57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50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様々な転送データ、データストレージ</a:t>
            </a:r>
          </a:p>
          <a:p>
            <a:pPr lvl="1" marL="1245576" indent="-610576">
              <a:lnSpc>
                <a:spcPct val="120000"/>
              </a:lnSpc>
              <a:buSzPct val="75000"/>
              <a:buChar char="•"/>
              <a:defRPr sz="50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CSV,  TSV,  JSON,  XML,  MessagePack, </a:t>
            </a:r>
            <a:br/>
            <a:r>
              <a:t>SequenceFile, RCFile</a:t>
            </a:r>
          </a:p>
          <a:p>
            <a:pPr lvl="1" marL="1245576" indent="-610576">
              <a:lnSpc>
                <a:spcPct val="120000"/>
              </a:lnSpc>
              <a:buSzPct val="75000"/>
              <a:buChar char="•"/>
              <a:defRPr sz="50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AWS S3,  Salesforce.com,  Google Cloud Storage,  </a:t>
            </a:r>
            <a:br/>
            <a:r>
              <a:t>Elasticsearch</a:t>
            </a:r>
          </a:p>
          <a:p>
            <a:pPr lvl="1" marL="1245576" indent="-610576">
              <a:lnSpc>
                <a:spcPct val="120000"/>
              </a:lnSpc>
              <a:buSzPct val="75000"/>
              <a:buChar char="•"/>
              <a:defRPr sz="50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MySQL,  PostgreSQL,  Oracle, MS SQL Server,  Amazon Redshift, </a:t>
            </a:r>
            <a:br/>
            <a:r>
              <a:t>Redis,  MongoDB,  BigQuery</a:t>
            </a:r>
          </a:p>
        </p:txBody>
      </p:sp>
      <p:sp>
        <p:nvSpPr>
          <p:cNvPr id="575" name="Shape 57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/>
            <a:r>
              <a:t>質問です！</a:t>
            </a:r>
          </a:p>
        </p:txBody>
      </p:sp>
      <p:sp>
        <p:nvSpPr>
          <p:cNvPr id="169" name="Shape 169"/>
          <p:cNvSpPr/>
          <p:nvPr>
            <p:ph type="body" idx="1"/>
          </p:nvPr>
        </p:nvSpPr>
        <p:spPr>
          <a:xfrm>
            <a:off x="1274464" y="2590866"/>
            <a:ext cx="21835072" cy="10330955"/>
          </a:xfrm>
          <a:prstGeom prst="rect">
            <a:avLst/>
          </a:prstGeom>
        </p:spPr>
        <p:txBody>
          <a:bodyPr/>
          <a:lstStyle/>
          <a:p>
            <a:pPr marL="488461" indent="-488461">
              <a:buSzPct val="75000"/>
              <a:buChar char="•"/>
              <a:defRPr sz="50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Treasure Data を 知っている人は ？</a:t>
            </a:r>
          </a:p>
          <a:p>
            <a:pPr marL="488461" indent="-488461">
              <a:buSzPct val="75000"/>
              <a:buChar char="•"/>
              <a:defRPr sz="50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Fluentd を 知っている人は ？</a:t>
            </a:r>
          </a:p>
          <a:p>
            <a:pPr marL="488461" indent="-488461">
              <a:buSzPct val="75000"/>
              <a:buChar char="•"/>
              <a:defRPr sz="50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Embulkを知っている人は？</a:t>
            </a:r>
          </a:p>
          <a:p>
            <a:pPr marL="488461" indent="-488461">
              <a:buSzPct val="75000"/>
              <a:buChar char="•"/>
              <a:defRPr sz="50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Digdagを聞いたことがある人は？</a:t>
            </a:r>
          </a:p>
          <a:p>
            <a:pPr marL="488461" indent="-488461">
              <a:buSzPct val="75000"/>
              <a:buChar char="•"/>
              <a:defRPr sz="50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インフラ / 分析基盤 を普段から運用や開発をしている人は？</a:t>
            </a:r>
          </a:p>
          <a:p>
            <a:pPr marL="488461" indent="-488461">
              <a:buSzPct val="75000"/>
              <a:buChar char="•"/>
              <a:defRPr sz="50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iOS / Android / Unity / フロントエンドの人は？</a:t>
            </a:r>
          </a:p>
        </p:txBody>
      </p:sp>
      <p:sp>
        <p:nvSpPr>
          <p:cNvPr id="170" name="Shape 170"/>
          <p:cNvSpPr/>
          <p:nvPr>
            <p:ph type="sldNum" sz="quarter" idx="2"/>
          </p:nvPr>
        </p:nvSpPr>
        <p:spPr>
          <a:xfrm>
            <a:off x="12043765" y="13081000"/>
            <a:ext cx="283770" cy="469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fast" advClick="1" p14:dur="699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78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l="7416" t="6089" r="3044" b="4770"/>
          <a:stretch>
            <a:fillRect/>
          </a:stretch>
        </p:blipFill>
        <p:spPr>
          <a:xfrm>
            <a:off x="3549802" y="44846"/>
            <a:ext cx="17977341" cy="134229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81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l="6997" t="5662" r="2730" b="5662"/>
          <a:stretch>
            <a:fillRect/>
          </a:stretch>
        </p:blipFill>
        <p:spPr>
          <a:xfrm>
            <a:off x="3477062" y="-15280"/>
            <a:ext cx="18126960" cy="133546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/>
            <a:r>
              <a:t>Embulkのアプローチ</a:t>
            </a:r>
          </a:p>
        </p:txBody>
      </p:sp>
      <p:sp>
        <p:nvSpPr>
          <p:cNvPr id="584" name="Shape 584"/>
          <p:cNvSpPr/>
          <p:nvPr>
            <p:ph type="body" idx="1"/>
          </p:nvPr>
        </p:nvSpPr>
        <p:spPr>
          <a:xfrm>
            <a:off x="1274464" y="2717800"/>
            <a:ext cx="21835072" cy="10330954"/>
          </a:xfrm>
          <a:prstGeom prst="rect">
            <a:avLst/>
          </a:prstGeom>
        </p:spPr>
        <p:txBody>
          <a:bodyPr/>
          <a:lstStyle/>
          <a:p>
            <a:pPr marL="488461" indent="-488461">
              <a:lnSpc>
                <a:spcPct val="120000"/>
              </a:lnSpc>
              <a:buSzPct val="75000"/>
              <a:buChar char="•"/>
              <a:defRPr sz="5000">
                <a:latin typeface="Roboto Medium"/>
                <a:ea typeface="Roboto Medium"/>
                <a:cs typeface="Roboto Medium"/>
                <a:sym typeface="Roboto Medium"/>
              </a:defRPr>
            </a:pPr>
          </a:p>
          <a:p>
            <a:pPr marL="488461" indent="-488461">
              <a:lnSpc>
                <a:spcPct val="120000"/>
              </a:lnSpc>
              <a:buSzPct val="75000"/>
              <a:buChar char="•"/>
              <a:defRPr sz="50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プラグインアーキテクチャ</a:t>
            </a:r>
          </a:p>
          <a:p>
            <a:pPr marL="488461" indent="-488461">
              <a:lnSpc>
                <a:spcPct val="120000"/>
              </a:lnSpc>
              <a:buSzPct val="75000"/>
              <a:buChar char="•"/>
              <a:defRPr sz="50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入力データ正規化支援: guess, preview</a:t>
            </a:r>
          </a:p>
          <a:p>
            <a:pPr marL="488461" indent="-488461">
              <a:lnSpc>
                <a:spcPct val="120000"/>
              </a:lnSpc>
              <a:buSzPct val="75000"/>
              <a:buChar char="•"/>
              <a:defRPr sz="50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並列・分散実行</a:t>
            </a:r>
          </a:p>
          <a:p>
            <a:pPr marL="488461" indent="-488461">
              <a:lnSpc>
                <a:spcPct val="120000"/>
              </a:lnSpc>
              <a:buSzPct val="75000"/>
              <a:buChar char="•"/>
              <a:defRPr sz="50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繰り返し実行</a:t>
            </a:r>
          </a:p>
          <a:p>
            <a:pPr marL="488461" indent="-488461">
              <a:lnSpc>
                <a:spcPct val="120000"/>
              </a:lnSpc>
              <a:buSzPct val="75000"/>
              <a:buChar char="•"/>
              <a:defRPr sz="50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トランザクション制御</a:t>
            </a:r>
          </a:p>
        </p:txBody>
      </p:sp>
      <p:sp>
        <p:nvSpPr>
          <p:cNvPr id="585" name="Shape 58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88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l="7416" t="6089" r="3044" b="4770"/>
          <a:stretch>
            <a:fillRect/>
          </a:stretch>
        </p:blipFill>
        <p:spPr>
          <a:xfrm>
            <a:off x="3549802" y="44846"/>
            <a:ext cx="17977341" cy="134229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91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l="7090" t="8135" r="3040" b="8135"/>
          <a:stretch>
            <a:fillRect/>
          </a:stretch>
        </p:blipFill>
        <p:spPr>
          <a:xfrm>
            <a:off x="3470348" y="358660"/>
            <a:ext cx="17995176" cy="125744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/>
            <a:r>
              <a:t>プラグインアーキテクチャ</a:t>
            </a:r>
          </a:p>
        </p:txBody>
      </p:sp>
      <p:sp>
        <p:nvSpPr>
          <p:cNvPr id="594" name="Shape 59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9846" indent="-429846" defTabSz="726440">
              <a:lnSpc>
                <a:spcPct val="120000"/>
              </a:lnSpc>
              <a:spcBef>
                <a:spcPts val="800"/>
              </a:spcBef>
              <a:buSzPct val="75000"/>
              <a:buChar char="•"/>
              <a:defRPr sz="44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フレームワークによる恩恵</a:t>
            </a:r>
          </a:p>
          <a:p>
            <a:pPr lvl="1" marL="988646" indent="-429846" defTabSz="726440">
              <a:lnSpc>
                <a:spcPct val="120000"/>
              </a:lnSpc>
              <a:spcBef>
                <a:spcPts val="800"/>
              </a:spcBef>
              <a:buSzPct val="75000"/>
              <a:buChar char="•"/>
              <a:defRPr sz="44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並列処理、繰り返し実行、エラー処理、リカバリ</a:t>
            </a:r>
          </a:p>
          <a:p>
            <a:pPr marL="429846" indent="-429846" defTabSz="726440">
              <a:lnSpc>
                <a:spcPct val="120000"/>
              </a:lnSpc>
              <a:spcBef>
                <a:spcPts val="800"/>
              </a:spcBef>
              <a:buSzPct val="75000"/>
              <a:buChar char="•"/>
              <a:defRPr sz="44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RubyGemとして配布（</a:t>
            </a:r>
            <a:r>
              <a:rPr u="sng">
                <a:hlinkClick r:id="rId2" invalidUrl="" action="" tgtFrame="" tooltip="" history="1" highlightClick="0" endSnd="0"/>
              </a:rPr>
              <a:t>http://www.embulk.org/plugins/</a:t>
            </a:r>
            <a:r>
              <a:t>）</a:t>
            </a:r>
          </a:p>
          <a:p>
            <a:pPr lvl="1" marL="988646" indent="-429846" defTabSz="726440">
              <a:lnSpc>
                <a:spcPct val="120000"/>
              </a:lnSpc>
              <a:spcBef>
                <a:spcPts val="800"/>
              </a:spcBef>
              <a:buSzPct val="75000"/>
              <a:buChar char="•"/>
              <a:defRPr sz="44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DB</a:t>
            </a:r>
          </a:p>
          <a:p>
            <a:pPr lvl="2" marL="1547446" indent="-429846" defTabSz="726440">
              <a:lnSpc>
                <a:spcPct val="120000"/>
              </a:lnSpc>
              <a:spcBef>
                <a:spcPts val="800"/>
              </a:spcBef>
              <a:buSzPct val="75000"/>
              <a:buChar char="•"/>
              <a:defRPr sz="44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Oracle, MySQL, PostgreSQL, Amazon Redshift, …</a:t>
            </a:r>
          </a:p>
          <a:p>
            <a:pPr lvl="1" marL="988646" indent="-429846" defTabSz="726440">
              <a:lnSpc>
                <a:spcPct val="120000"/>
              </a:lnSpc>
              <a:spcBef>
                <a:spcPts val="800"/>
              </a:spcBef>
              <a:buSzPct val="75000"/>
              <a:buChar char="•"/>
              <a:defRPr sz="44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SaaS</a:t>
            </a:r>
          </a:p>
          <a:p>
            <a:pPr lvl="2" marL="1547446" indent="-429846" defTabSz="726440">
              <a:lnSpc>
                <a:spcPct val="120000"/>
              </a:lnSpc>
              <a:spcBef>
                <a:spcPts val="800"/>
              </a:spcBef>
              <a:buSzPct val="75000"/>
              <a:buChar char="•"/>
              <a:defRPr sz="44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Salesforce.com, Amazon S3, Google Cloud Storage, Google BigQuery, …</a:t>
            </a:r>
          </a:p>
          <a:p>
            <a:pPr lvl="1" marL="988646" indent="-429846" defTabSz="726440">
              <a:lnSpc>
                <a:spcPct val="120000"/>
              </a:lnSpc>
              <a:spcBef>
                <a:spcPts val="800"/>
              </a:spcBef>
              <a:buSzPct val="75000"/>
              <a:buChar char="•"/>
              <a:defRPr sz="44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File Format</a:t>
            </a:r>
          </a:p>
          <a:p>
            <a:pPr lvl="2" marL="1547446" indent="-429846" defTabSz="726440">
              <a:lnSpc>
                <a:spcPct val="120000"/>
              </a:lnSpc>
              <a:spcBef>
                <a:spcPts val="800"/>
              </a:spcBef>
              <a:buSzPct val="75000"/>
              <a:buChar char="•"/>
              <a:defRPr sz="44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CSV, TSV, JSON, XML, …</a:t>
            </a:r>
          </a:p>
          <a:p>
            <a:pPr lvl="2" marL="1547446" indent="-429846" defTabSz="726440">
              <a:lnSpc>
                <a:spcPct val="120000"/>
              </a:lnSpc>
              <a:spcBef>
                <a:spcPts val="800"/>
              </a:spcBef>
              <a:buSzPct val="75000"/>
              <a:buChar char="•"/>
              <a:defRPr sz="44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gzip, bzip2, zip, tar, …</a:t>
            </a:r>
          </a:p>
        </p:txBody>
      </p:sp>
      <p:sp>
        <p:nvSpPr>
          <p:cNvPr id="595" name="Shape 59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/>
          <p:nvPr/>
        </p:nvSpPr>
        <p:spPr>
          <a:xfrm>
            <a:off x="11615190" y="10240311"/>
            <a:ext cx="7906062" cy="1052791"/>
          </a:xfrm>
          <a:prstGeom prst="rightArrow">
            <a:avLst>
              <a:gd name="adj1" fmla="val 60549"/>
              <a:gd name="adj2" fmla="val 63087"/>
            </a:avLst>
          </a:prstGeom>
          <a:gradFill>
            <a:gsLst>
              <a:gs pos="0">
                <a:schemeClr val="accent1">
                  <a:hueOff val="1266071"/>
                  <a:satOff val="-2326"/>
                  <a:lumOff val="6531"/>
                  <a:alpha val="57703"/>
                </a:schemeClr>
              </a:gs>
              <a:gs pos="100000">
                <a:schemeClr val="accent1">
                  <a:hueOff val="-32126"/>
                  <a:satOff val="-1241"/>
                  <a:alpha val="57703"/>
                </a:schemeClr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98" name="Shape 598"/>
          <p:cNvSpPr/>
          <p:nvPr>
            <p:ph type="title"/>
          </p:nvPr>
        </p:nvSpPr>
        <p:spPr>
          <a:xfrm>
            <a:off x="2585334" y="447873"/>
            <a:ext cx="20131832" cy="2286001"/>
          </a:xfrm>
          <a:prstGeom prst="rect">
            <a:avLst/>
          </a:prstGeom>
        </p:spPr>
        <p:txBody>
          <a:bodyPr/>
          <a:lstStyle>
            <a:lvl1pPr>
              <a:defRPr cap="none"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/>
            <a:r>
              <a:t>DEMO - Embulk</a:t>
            </a:r>
          </a:p>
        </p:txBody>
      </p:sp>
      <p:sp>
        <p:nvSpPr>
          <p:cNvPr id="599" name="Shape 59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50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>
                <a:solidFill>
                  <a:schemeClr val="accent1"/>
                </a:solidFill>
              </a:rPr>
              <a:t>Local </a:t>
            </a:r>
            <a:r>
              <a:t>の </a:t>
            </a:r>
            <a:r>
              <a:rPr>
                <a:solidFill>
                  <a:schemeClr val="accent1"/>
                </a:solidFill>
              </a:rPr>
              <a:t>CSV file</a:t>
            </a:r>
            <a:r>
              <a:t> を </a:t>
            </a:r>
            <a:r>
              <a:rPr>
                <a:solidFill>
                  <a:schemeClr val="accent1"/>
                </a:solidFill>
              </a:rPr>
              <a:t>PostgreSQL</a:t>
            </a:r>
            <a:r>
              <a:t> にロード</a:t>
            </a:r>
            <a:r>
              <a:rPr sz="3000"/>
              <a:t> </a:t>
            </a:r>
            <a:br>
              <a:rPr sz="3000"/>
            </a:br>
            <a:r>
              <a:rPr sz="3000"/>
              <a:t>(ネットワークに問題があると悲しい気持ちになるので、ローカルで全て済ませてます。)</a:t>
            </a:r>
          </a:p>
          <a:p>
            <a:pPr lvl="1" marL="1743807" indent="-854807">
              <a:lnSpc>
                <a:spcPct val="120000"/>
              </a:lnSpc>
              <a:buSzPct val="100000"/>
              <a:buAutoNum type="arabicPeriod" startAt="1"/>
              <a:defRPr sz="50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guessとpreview</a:t>
            </a:r>
          </a:p>
          <a:p>
            <a:pPr lvl="1" marL="1743807" indent="-854807">
              <a:lnSpc>
                <a:spcPct val="120000"/>
              </a:lnSpc>
              <a:buSzPct val="100000"/>
              <a:buAutoNum type="arabicPeriod" startAt="1"/>
              <a:defRPr sz="50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実行</a:t>
            </a:r>
          </a:p>
          <a:p>
            <a:pPr lvl="1" marL="1743807" indent="-854807">
              <a:lnSpc>
                <a:spcPct val="120000"/>
              </a:lnSpc>
              <a:buSzPct val="100000"/>
              <a:buAutoNum type="arabicPeriod" startAt="1"/>
              <a:defRPr sz="50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繰り返し実行</a:t>
            </a:r>
          </a:p>
        </p:txBody>
      </p:sp>
      <p:sp>
        <p:nvSpPr>
          <p:cNvPr id="600" name="Shape 60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0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38870" y="9623706"/>
            <a:ext cx="2286001" cy="228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70656" y="9330118"/>
            <a:ext cx="4995130" cy="2873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03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918202" y="9330118"/>
            <a:ext cx="3240111" cy="28731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/>
            <a:r>
              <a:t>Embulkプラグインアーキテクチャ概要</a:t>
            </a:r>
          </a:p>
        </p:txBody>
      </p:sp>
      <p:sp>
        <p:nvSpPr>
          <p:cNvPr id="608" name="Shape 60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88461" indent="-488461">
              <a:buSzPct val="75000"/>
              <a:buChar char="•"/>
              <a:defRPr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4種のプラグインとそれを組み上げるフレームワーク</a:t>
            </a:r>
          </a:p>
          <a:p>
            <a:pPr lvl="1" marL="1572846" indent="-683846">
              <a:buSzPct val="100000"/>
              <a:buAutoNum type="arabicPeriod" startAt="1"/>
              <a:defRPr sz="50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Executor: 実行</a:t>
            </a:r>
          </a:p>
          <a:p>
            <a:pPr lvl="1" marL="1572846" indent="-683846">
              <a:buSzPct val="100000"/>
              <a:buAutoNum type="arabicPeriod" startAt="1"/>
              <a:defRPr sz="50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Input: バルクデータのレコード群を取り込み</a:t>
            </a:r>
          </a:p>
          <a:p>
            <a:pPr lvl="2" marL="1758461" indent="-488461">
              <a:buSzPct val="75000"/>
              <a:buChar char="•"/>
              <a:defRPr sz="45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FileInput, Decoder, Parser: ファイル操作</a:t>
            </a:r>
          </a:p>
          <a:p>
            <a:pPr lvl="1" marL="1572846" indent="-683846">
              <a:buSzPct val="100000"/>
              <a:buAutoNum type="arabicPeriod" startAt="1"/>
              <a:defRPr sz="50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Filter: レコードに対するデータ操作</a:t>
            </a:r>
          </a:p>
          <a:p>
            <a:pPr lvl="1" marL="1572846" indent="-683846">
              <a:buSzPct val="100000"/>
              <a:buAutoNum type="arabicPeriod" startAt="1"/>
              <a:defRPr sz="50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Output: バルクデータのレコード群を出力</a:t>
            </a:r>
          </a:p>
          <a:p>
            <a:pPr lvl="2" marL="1758461" indent="-488461">
              <a:buSzPct val="75000"/>
              <a:buChar char="•"/>
              <a:defRPr sz="45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FileOutput, Encoder, Formatter: ファイル操作</a:t>
            </a:r>
          </a:p>
        </p:txBody>
      </p:sp>
      <p:sp>
        <p:nvSpPr>
          <p:cNvPr id="609" name="Shape 60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12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l="5096" t="6879" r="3794" b="4289"/>
          <a:stretch>
            <a:fillRect/>
          </a:stretch>
        </p:blipFill>
        <p:spPr>
          <a:xfrm>
            <a:off x="3490107" y="716083"/>
            <a:ext cx="17403736" cy="127264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15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l="5649" t="1736" r="4102" b="4130"/>
          <a:stretch>
            <a:fillRect/>
          </a:stretch>
        </p:blipFill>
        <p:spPr>
          <a:xfrm>
            <a:off x="3588345" y="396"/>
            <a:ext cx="17207332" cy="13461105"/>
          </a:xfrm>
          <a:prstGeom prst="rect">
            <a:avLst/>
          </a:prstGeom>
          <a:ln w="12700">
            <a:miter lim="400000"/>
          </a:ln>
        </p:spPr>
      </p:pic>
      <p:sp>
        <p:nvSpPr>
          <p:cNvPr id="616" name="Shape 616"/>
          <p:cNvSpPr/>
          <p:nvPr/>
        </p:nvSpPr>
        <p:spPr>
          <a:xfrm>
            <a:off x="16167707" y="56238"/>
            <a:ext cx="5095956" cy="647701"/>
          </a:xfrm>
          <a:prstGeom prst="rect">
            <a:avLst/>
          </a:prstGeom>
          <a:solidFill>
            <a:schemeClr val="accent2">
              <a:lumOff val="536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/>
            <a:r>
              <a:t>目次</a:t>
            </a:r>
          </a:p>
        </p:txBody>
      </p:sp>
      <p:sp>
        <p:nvSpPr>
          <p:cNvPr id="173" name="Shape 17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60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対象：データ分析基盤を普段触っていない人向け。</a:t>
            </a:r>
          </a:p>
          <a:p>
            <a:pPr>
              <a:defRPr sz="6000">
                <a:latin typeface="Roboto Medium"/>
                <a:ea typeface="Roboto Medium"/>
                <a:cs typeface="Roboto Medium"/>
                <a:sym typeface="Roboto Medium"/>
              </a:defRPr>
            </a:pPr>
          </a:p>
          <a:p>
            <a:pPr marL="254000" indent="-254000">
              <a:buSzPct val="100000"/>
              <a:buAutoNum type="arabicPeriod" startAt="1"/>
              <a:defRPr sz="60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 はじめに 〜 データ分析基盤について 〜</a:t>
            </a:r>
            <a:br/>
          </a:p>
          <a:p>
            <a:pPr marL="254000" indent="-254000">
              <a:buSzPct val="100000"/>
              <a:buAutoNum type="arabicPeriod" startAt="1"/>
              <a:defRPr sz="60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 </a:t>
            </a:r>
            <a:r>
              <a:rPr>
                <a:solidFill>
                  <a:schemeClr val="accent1"/>
                </a:solidFill>
              </a:rPr>
              <a:t>Embulk </a:t>
            </a:r>
            <a:r>
              <a:t>〜 Bulk Data Loader 〜</a:t>
            </a:r>
            <a:br/>
          </a:p>
          <a:p>
            <a:pPr marL="254000" indent="-254000">
              <a:buSzPct val="100000"/>
              <a:buAutoNum type="arabicPeriod" startAt="1"/>
              <a:defRPr sz="60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 </a:t>
            </a:r>
            <a:r>
              <a:rPr>
                <a:solidFill>
                  <a:schemeClr val="accent1"/>
                </a:solidFill>
              </a:rPr>
              <a:t>Digdag </a:t>
            </a:r>
            <a:r>
              <a:t>〜 Workflow Automation System 〜</a:t>
            </a:r>
          </a:p>
        </p:txBody>
      </p:sp>
      <p:sp>
        <p:nvSpPr>
          <p:cNvPr id="174" name="Shape 174"/>
          <p:cNvSpPr/>
          <p:nvPr>
            <p:ph type="sldNum" sz="quarter" idx="2"/>
          </p:nvPr>
        </p:nvSpPr>
        <p:spPr>
          <a:xfrm>
            <a:off x="12043765" y="13081000"/>
            <a:ext cx="283770" cy="469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85853" y="2314861"/>
            <a:ext cx="15812279" cy="11029065"/>
          </a:xfrm>
          <a:prstGeom prst="rect">
            <a:avLst/>
          </a:prstGeom>
          <a:ln w="12700">
            <a:miter lim="400000"/>
          </a:ln>
        </p:spPr>
      </p:pic>
      <p:sp>
        <p:nvSpPr>
          <p:cNvPr id="619" name="Shape 6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/>
            <a:r>
              <a:t>TreasureDataでのEmbulkのユースケース</a:t>
            </a:r>
          </a:p>
        </p:txBody>
      </p:sp>
      <p:sp>
        <p:nvSpPr>
          <p:cNvPr id="620" name="Shape 62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21" name="Shape 621"/>
          <p:cNvSpPr/>
          <p:nvPr/>
        </p:nvSpPr>
        <p:spPr>
          <a:xfrm>
            <a:off x="333112" y="12350508"/>
            <a:ext cx="816140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https://docs.treasuredata.com/categories/result</a:t>
            </a:r>
          </a:p>
        </p:txBody>
      </p:sp>
      <p:sp>
        <p:nvSpPr>
          <p:cNvPr id="622" name="Shape 622"/>
          <p:cNvSpPr/>
          <p:nvPr/>
        </p:nvSpPr>
        <p:spPr>
          <a:xfrm>
            <a:off x="326384" y="12751764"/>
            <a:ext cx="98416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u="sng"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https://docs.treasuredata.com/categories/data-connector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/>
            <a:r>
              <a:t>Embulkで解決できないこと</a:t>
            </a:r>
          </a:p>
        </p:txBody>
      </p:sp>
      <p:sp>
        <p:nvSpPr>
          <p:cNvPr id="625" name="Shape 62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854807" indent="-854807">
              <a:lnSpc>
                <a:spcPct val="120000"/>
              </a:lnSpc>
              <a:buSzPct val="100000"/>
              <a:buAutoNum type="arabicPeriod" startAt="1"/>
              <a:defRPr sz="50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YAML管理</a:t>
            </a:r>
          </a:p>
          <a:p>
            <a:pPr marL="854807" indent="-854807">
              <a:lnSpc>
                <a:spcPct val="120000"/>
              </a:lnSpc>
              <a:buSzPct val="100000"/>
              <a:buAutoNum type="arabicPeriod" startAt="1"/>
              <a:defRPr sz="50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単体処理フレームワーク</a:t>
            </a:r>
          </a:p>
          <a:p>
            <a:pPr lvl="1" marL="1245576" indent="-610576">
              <a:lnSpc>
                <a:spcPct val="120000"/>
              </a:lnSpc>
              <a:buSzPct val="75000"/>
              <a:buChar char="•"/>
              <a:defRPr sz="50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事前処理・事後処理</a:t>
            </a:r>
          </a:p>
          <a:p>
            <a:pPr marL="854807" indent="-854807">
              <a:lnSpc>
                <a:spcPct val="120000"/>
              </a:lnSpc>
              <a:buSzPct val="100000"/>
              <a:buAutoNum type="arabicPeriod" startAt="1"/>
              <a:defRPr sz="50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ジョブキュー</a:t>
            </a:r>
          </a:p>
          <a:p>
            <a:pPr marL="854807" indent="-854807">
              <a:lnSpc>
                <a:spcPct val="120000"/>
              </a:lnSpc>
              <a:buSzPct val="100000"/>
              <a:buAutoNum type="arabicPeriod" startAt="1"/>
              <a:defRPr sz="50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並列数制御</a:t>
            </a:r>
          </a:p>
          <a:p>
            <a:pPr marL="854807" indent="-854807">
              <a:lnSpc>
                <a:spcPct val="120000"/>
              </a:lnSpc>
              <a:buSzPct val="100000"/>
              <a:buAutoNum type="arabicPeriod" startAt="1"/>
              <a:defRPr sz="50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続きから実行</a:t>
            </a:r>
          </a:p>
          <a:p>
            <a:pPr lvl="1" marL="1245576" indent="-610576">
              <a:lnSpc>
                <a:spcPct val="120000"/>
              </a:lnSpc>
              <a:buSzPct val="75000"/>
              <a:buChar char="•"/>
              <a:defRPr sz="50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処理間の依存関係</a:t>
            </a:r>
          </a:p>
        </p:txBody>
      </p:sp>
      <p:sp>
        <p:nvSpPr>
          <p:cNvPr id="626" name="Shape 62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27" name="Shape 627"/>
          <p:cNvSpPr/>
          <p:nvPr/>
        </p:nvSpPr>
        <p:spPr>
          <a:xfrm>
            <a:off x="9389106" y="11537038"/>
            <a:ext cx="14531341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参考: Embulkに足りない5つのこと</a:t>
            </a:r>
            <a:br/>
            <a:r>
              <a:rPr u="sng">
                <a:hlinkClick r:id="rId2" invalidUrl="" action="" tgtFrame="" tooltip="" history="1" highlightClick="0" endSnd="0"/>
              </a:rPr>
              <a:t>https://speakerdeck.com/civitaspo/embulknizu-rinai5tufalsekoto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/>
            <a:r>
              <a:t>Embulkで解決できないこと</a:t>
            </a:r>
          </a:p>
        </p:txBody>
      </p:sp>
      <p:sp>
        <p:nvSpPr>
          <p:cNvPr id="630" name="Shape 630"/>
          <p:cNvSpPr/>
          <p:nvPr>
            <p:ph type="body" idx="1"/>
          </p:nvPr>
        </p:nvSpPr>
        <p:spPr>
          <a:xfrm>
            <a:off x="1274464" y="2743447"/>
            <a:ext cx="21835072" cy="10330955"/>
          </a:xfrm>
          <a:prstGeom prst="rect">
            <a:avLst/>
          </a:prstGeom>
        </p:spPr>
        <p:txBody>
          <a:bodyPr/>
          <a:lstStyle/>
          <a:p>
            <a:pPr marL="854807" indent="-854807">
              <a:lnSpc>
                <a:spcPct val="120000"/>
              </a:lnSpc>
              <a:buSzPct val="100000"/>
              <a:buAutoNum type="arabicPeriod" startAt="1"/>
              <a:defRPr strike="sngStrike" sz="5000">
                <a:solidFill>
                  <a:srgbClr val="A6AAA9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YAML管理</a:t>
            </a:r>
          </a:p>
          <a:p>
            <a:pPr marL="854807" indent="-854807">
              <a:lnSpc>
                <a:spcPct val="120000"/>
              </a:lnSpc>
              <a:buSzPct val="100000"/>
              <a:buAutoNum type="arabicPeriod" startAt="1"/>
              <a:defRPr sz="5000">
                <a:solidFill>
                  <a:srgbClr val="53585F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単体処理フレームワーク</a:t>
            </a:r>
          </a:p>
          <a:p>
            <a:pPr lvl="1" marL="1245576" indent="-610576">
              <a:lnSpc>
                <a:spcPct val="120000"/>
              </a:lnSpc>
              <a:buSzPct val="75000"/>
              <a:buChar char="•"/>
              <a:defRPr sz="5000">
                <a:solidFill>
                  <a:srgbClr val="53585F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事前処理・事後処理</a:t>
            </a:r>
          </a:p>
          <a:p>
            <a:pPr marL="854807" indent="-854807">
              <a:lnSpc>
                <a:spcPct val="120000"/>
              </a:lnSpc>
              <a:buSzPct val="100000"/>
              <a:buAutoNum type="arabicPeriod" startAt="1"/>
              <a:defRPr sz="50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ジョブキュー</a:t>
            </a:r>
          </a:p>
          <a:p>
            <a:pPr marL="854807" indent="-854807">
              <a:lnSpc>
                <a:spcPct val="120000"/>
              </a:lnSpc>
              <a:buSzPct val="100000"/>
              <a:buAutoNum type="arabicPeriod" startAt="1"/>
              <a:defRPr strike="sngStrike" sz="5000">
                <a:solidFill>
                  <a:srgbClr val="A6AAA9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並列数制御</a:t>
            </a:r>
          </a:p>
          <a:p>
            <a:pPr marL="854807" indent="-854807">
              <a:lnSpc>
                <a:spcPct val="120000"/>
              </a:lnSpc>
              <a:buSzPct val="100000"/>
              <a:buAutoNum type="arabicPeriod" startAt="1"/>
              <a:defRPr sz="50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続きから実行</a:t>
            </a:r>
          </a:p>
          <a:p>
            <a:pPr lvl="1" marL="1245576" indent="-610576">
              <a:lnSpc>
                <a:spcPct val="120000"/>
              </a:lnSpc>
              <a:buSzPct val="75000"/>
              <a:buChar char="•"/>
              <a:defRPr sz="50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処理間の依存関係</a:t>
            </a:r>
          </a:p>
        </p:txBody>
      </p:sp>
      <p:sp>
        <p:nvSpPr>
          <p:cNvPr id="631" name="Shape 63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32" name="Shape 632"/>
          <p:cNvSpPr/>
          <p:nvPr/>
        </p:nvSpPr>
        <p:spPr>
          <a:xfrm>
            <a:off x="9389106" y="11537038"/>
            <a:ext cx="14531341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参考: Embulkに足りない5つのこと</a:t>
            </a:r>
            <a:br/>
            <a:r>
              <a:rPr u="sng">
                <a:hlinkClick r:id="rId2" invalidUrl="" action="" tgtFrame="" tooltip="" history="1" highlightClick="0" endSnd="0"/>
              </a:rPr>
              <a:t>https://speakerdeck.com/civitaspo/embulknizu-rinai5tufalsekoto</a:t>
            </a:r>
          </a:p>
        </p:txBody>
      </p:sp>
      <p:sp>
        <p:nvSpPr>
          <p:cNvPr id="633" name="Shape 633"/>
          <p:cNvSpPr/>
          <p:nvPr/>
        </p:nvSpPr>
        <p:spPr>
          <a:xfrm>
            <a:off x="11127102" y="4221074"/>
            <a:ext cx="10744598" cy="46565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790" y="0"/>
                </a:moveTo>
                <a:cubicBezTo>
                  <a:pt x="3440" y="0"/>
                  <a:pt x="3157" y="653"/>
                  <a:pt x="3157" y="1460"/>
                </a:cubicBezTo>
                <a:lnTo>
                  <a:pt x="3157" y="8049"/>
                </a:lnTo>
                <a:lnTo>
                  <a:pt x="0" y="10970"/>
                </a:lnTo>
                <a:lnTo>
                  <a:pt x="3157" y="13892"/>
                </a:lnTo>
                <a:lnTo>
                  <a:pt x="3157" y="20138"/>
                </a:lnTo>
                <a:cubicBezTo>
                  <a:pt x="3157" y="20945"/>
                  <a:pt x="3440" y="21600"/>
                  <a:pt x="3790" y="21600"/>
                </a:cubicBezTo>
                <a:lnTo>
                  <a:pt x="20967" y="21600"/>
                </a:lnTo>
                <a:cubicBezTo>
                  <a:pt x="21317" y="21600"/>
                  <a:pt x="21600" y="20945"/>
                  <a:pt x="21600" y="20138"/>
                </a:cubicBezTo>
                <a:lnTo>
                  <a:pt x="21600" y="1460"/>
                </a:lnTo>
                <a:cubicBezTo>
                  <a:pt x="21600" y="653"/>
                  <a:pt x="21317" y="0"/>
                  <a:pt x="20967" y="0"/>
                </a:cubicBezTo>
                <a:lnTo>
                  <a:pt x="3790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処理の一連の流れを管理する</a:t>
            </a:r>
            <a:br/>
            <a:r>
              <a:t>ところで解決すべきこと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5969">
              <a:defRPr cap="none" sz="7519"/>
            </a:lvl1pPr>
          </a:lstStyle>
          <a:p>
            <a:pPr/>
            <a:r>
              <a:t>3. Digdag 〜 Workflow Automation System 〜</a:t>
            </a:r>
          </a:p>
        </p:txBody>
      </p:sp>
      <p:sp>
        <p:nvSpPr>
          <p:cNvPr id="636" name="Shape 63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/>
            <a:r>
              <a:t>Workflow Automationとは？</a:t>
            </a:r>
          </a:p>
        </p:txBody>
      </p:sp>
      <p:sp>
        <p:nvSpPr>
          <p:cNvPr id="639" name="Shape 63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88461" indent="-488461">
              <a:buSzPct val="75000"/>
              <a:buChar char="•"/>
            </a:pPr>
            <a:r>
              <a:t>あらゆる手作業の自動化</a:t>
            </a:r>
          </a:p>
          <a:p>
            <a:pPr lvl="1" marL="1123461" indent="-488461">
              <a:buSzPct val="75000"/>
              <a:buChar char="•"/>
            </a:pPr>
            <a:r>
              <a:t>例えば…</a:t>
            </a:r>
          </a:p>
          <a:p>
            <a:pPr lvl="2" marL="1758461" indent="-488461">
              <a:buSzPct val="75000"/>
              <a:buChar char="•"/>
            </a:pPr>
            <a:r>
              <a:t>データ解析の自動化</a:t>
            </a:r>
          </a:p>
          <a:p>
            <a:pPr lvl="3" marL="2393461" indent="-488461">
              <a:buSzPct val="75000"/>
              <a:buChar char="•"/>
            </a:pPr>
            <a:r>
              <a:t>データロード → 前処理 → 複数テーブルの結合 → 集計 → レポート生成 → 通知</a:t>
            </a:r>
          </a:p>
          <a:p>
            <a:pPr lvl="2" marL="1758461" indent="-488461">
              <a:buSzPct val="75000"/>
              <a:buChar char="•"/>
            </a:pPr>
            <a:r>
              <a:t>テスト・デプロイの自動化（CI: 継続的インテグレーション）</a:t>
            </a:r>
          </a:p>
          <a:p>
            <a:pPr lvl="2" marL="1758461" indent="-488461">
              <a:buSzPct val="75000"/>
              <a:buChar char="•"/>
            </a:pPr>
            <a:r>
              <a:t>メール一斉通知</a:t>
            </a:r>
          </a:p>
          <a:p>
            <a:pPr lvl="3" marL="2393461" indent="-488461">
              <a:buSzPct val="75000"/>
              <a:buChar char="•"/>
            </a:pPr>
            <a:r>
              <a:t>メールアドレス抽出→条件ごとにフィルタ→メール送信</a:t>
            </a:r>
          </a:p>
        </p:txBody>
      </p:sp>
      <p:sp>
        <p:nvSpPr>
          <p:cNvPr id="640" name="Shape 64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/>
            <a:r>
              <a:t>Workflow Automation Systemに求められる機能</a:t>
            </a:r>
          </a:p>
        </p:txBody>
      </p:sp>
      <p:sp>
        <p:nvSpPr>
          <p:cNvPr id="643" name="Shape 643"/>
          <p:cNvSpPr/>
          <p:nvPr>
            <p:ph type="body" sz="half" idx="1"/>
          </p:nvPr>
        </p:nvSpPr>
        <p:spPr>
          <a:xfrm>
            <a:off x="1274464" y="2730500"/>
            <a:ext cx="8678095" cy="10330954"/>
          </a:xfrm>
          <a:prstGeom prst="rect">
            <a:avLst/>
          </a:prstGeom>
        </p:spPr>
        <p:txBody>
          <a:bodyPr/>
          <a:lstStyle/>
          <a:p>
            <a:pPr marL="488461" indent="-488461">
              <a:buSzPct val="75000"/>
              <a:buChar char="•"/>
              <a:defRPr sz="3500"/>
            </a:pPr>
            <a:r>
              <a:t>基本機能</a:t>
            </a:r>
          </a:p>
          <a:p>
            <a:pPr lvl="1" marL="1123461" indent="-488461">
              <a:buSzPct val="75000"/>
              <a:buChar char="•"/>
              <a:defRPr sz="3500"/>
            </a:pPr>
            <a:r>
              <a:t>タスクの順次実行</a:t>
            </a:r>
          </a:p>
          <a:p>
            <a:pPr lvl="1" marL="1123461" indent="-488461">
              <a:buSzPct val="75000"/>
              <a:buChar char="•"/>
              <a:defRPr sz="3500"/>
            </a:pPr>
            <a:r>
              <a:t>定期的な実行</a:t>
            </a:r>
          </a:p>
          <a:p>
            <a:pPr lvl="1" marL="1123461" indent="-488461">
              <a:buSzPct val="75000"/>
              <a:buChar char="•"/>
              <a:defRPr sz="3500"/>
            </a:pPr>
            <a:r>
              <a:t>イベントに反応して実行</a:t>
            </a:r>
          </a:p>
          <a:p>
            <a:pPr marL="488461" indent="-488461">
              <a:buSzPct val="75000"/>
              <a:buChar char="•"/>
              <a:defRPr sz="3500"/>
            </a:pPr>
            <a:r>
              <a:t>エラー処理</a:t>
            </a:r>
          </a:p>
          <a:p>
            <a:pPr lvl="1" marL="1123461" indent="-488461">
              <a:buSzPct val="75000"/>
              <a:buChar char="•"/>
              <a:defRPr sz="3500"/>
            </a:pPr>
            <a:r>
              <a:t>失敗したらリトライ</a:t>
            </a:r>
          </a:p>
          <a:p>
            <a:pPr lvl="1" marL="1123461" indent="-488461">
              <a:buSzPct val="75000"/>
              <a:buChar char="•"/>
              <a:defRPr sz="3500"/>
            </a:pPr>
            <a:r>
              <a:t>失敗したらアラート</a:t>
            </a:r>
          </a:p>
          <a:p>
            <a:pPr lvl="1" marL="1123461" indent="-488461">
              <a:buSzPct val="75000"/>
              <a:buChar char="•"/>
              <a:defRPr sz="3500"/>
            </a:pPr>
            <a:r>
              <a:t>実行時間が長ければアラート</a:t>
            </a:r>
          </a:p>
          <a:p>
            <a:pPr lvl="1" marL="1123461" indent="-488461">
              <a:buSzPct val="75000"/>
              <a:buChar char="•"/>
              <a:defRPr sz="3500"/>
            </a:pPr>
            <a:r>
              <a:t>途中からリジューム</a:t>
            </a:r>
          </a:p>
          <a:p>
            <a:pPr lvl="1" marL="1123461" indent="-488461">
              <a:buSzPct val="75000"/>
              <a:buChar char="•"/>
              <a:defRPr sz="3500"/>
            </a:pPr>
            <a:r>
              <a:t>冪等なリトライ</a:t>
            </a:r>
          </a:p>
          <a:p>
            <a:pPr marL="427403" indent="-427403">
              <a:buSzPct val="75000"/>
              <a:buChar char="•"/>
              <a:defRPr sz="3500"/>
            </a:pPr>
            <a:r>
              <a:t>状態監視</a:t>
            </a:r>
          </a:p>
          <a:p>
            <a:pPr lvl="1" marL="1062403" indent="-427403">
              <a:buSzPct val="75000"/>
              <a:buChar char="•"/>
              <a:defRPr sz="3500"/>
            </a:pPr>
            <a:r>
              <a:t>タスクの依存関係の可視化</a:t>
            </a:r>
          </a:p>
          <a:p>
            <a:pPr lvl="1" marL="1062403" indent="-427403">
              <a:buSzPct val="75000"/>
              <a:buChar char="•"/>
              <a:defRPr sz="3500"/>
            </a:pPr>
            <a:r>
              <a:t>タスクの実行ログの収集</a:t>
            </a:r>
          </a:p>
        </p:txBody>
      </p:sp>
      <p:sp>
        <p:nvSpPr>
          <p:cNvPr id="644" name="Shape 64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45" name="Shape 645"/>
          <p:cNvSpPr/>
          <p:nvPr/>
        </p:nvSpPr>
        <p:spPr>
          <a:xfrm>
            <a:off x="9707648" y="2730500"/>
            <a:ext cx="13963150" cy="10330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488461" indent="-488461" algn="l">
              <a:spcBef>
                <a:spcPts val="1000"/>
              </a:spcBef>
              <a:buSzPct val="75000"/>
              <a:buChar char="•"/>
              <a:defRPr sz="3500">
                <a:latin typeface="Open Sans"/>
                <a:ea typeface="Open Sans"/>
                <a:cs typeface="Open Sans"/>
                <a:sym typeface="Open Sans"/>
              </a:defRPr>
            </a:pPr>
            <a:r>
              <a:t>高速化</a:t>
            </a:r>
          </a:p>
          <a:p>
            <a:pPr lvl="1" marL="1123461" indent="-488461" algn="l">
              <a:spcBef>
                <a:spcPts val="1000"/>
              </a:spcBef>
              <a:buSzPct val="75000"/>
              <a:buChar char="•"/>
              <a:defRPr sz="3500">
                <a:latin typeface="Open Sans"/>
                <a:ea typeface="Open Sans"/>
                <a:cs typeface="Open Sans"/>
                <a:sym typeface="Open Sans"/>
              </a:defRPr>
            </a:pPr>
            <a:r>
              <a:t>タスクの並列実行</a:t>
            </a:r>
          </a:p>
          <a:p>
            <a:pPr lvl="1" marL="1123461" indent="-488461" algn="l">
              <a:spcBef>
                <a:spcPts val="1000"/>
              </a:spcBef>
              <a:buSzPct val="75000"/>
              <a:buChar char="•"/>
              <a:defRPr sz="3500">
                <a:latin typeface="Open Sans"/>
                <a:ea typeface="Open Sans"/>
                <a:cs typeface="Open Sans"/>
                <a:sym typeface="Open Sans"/>
              </a:defRPr>
            </a:pPr>
            <a:r>
              <a:t>複数サーバの分散実行</a:t>
            </a:r>
          </a:p>
          <a:p>
            <a:pPr lvl="1" marL="1123461" indent="-488461" algn="l">
              <a:spcBef>
                <a:spcPts val="1000"/>
              </a:spcBef>
              <a:buSzPct val="75000"/>
              <a:buChar char="•"/>
              <a:defRPr sz="3500">
                <a:latin typeface="Open Sans"/>
                <a:ea typeface="Open Sans"/>
                <a:cs typeface="Open Sans"/>
                <a:sym typeface="Open Sans"/>
              </a:defRPr>
            </a:pPr>
            <a:r>
              <a:t>同時実行数の制限 / フェアスケジューラ / プリエンプション</a:t>
            </a:r>
          </a:p>
          <a:p>
            <a:pPr marL="488461" indent="-488461" algn="l">
              <a:spcBef>
                <a:spcPts val="1000"/>
              </a:spcBef>
              <a:buSzPct val="75000"/>
              <a:buChar char="•"/>
              <a:defRPr sz="3500">
                <a:latin typeface="Open Sans"/>
                <a:ea typeface="Open Sans"/>
                <a:cs typeface="Open Sans"/>
                <a:sym typeface="Open Sans"/>
              </a:defRPr>
            </a:pPr>
            <a:r>
              <a:t>ワークフロー開発</a:t>
            </a:r>
          </a:p>
          <a:p>
            <a:pPr lvl="1" marL="1123461" indent="-488461" algn="l">
              <a:spcBef>
                <a:spcPts val="1000"/>
              </a:spcBef>
              <a:buSzPct val="75000"/>
              <a:buChar char="•"/>
              <a:defRPr sz="3500">
                <a:latin typeface="Open Sans"/>
                <a:ea typeface="Open Sans"/>
                <a:cs typeface="Open Sans"/>
                <a:sym typeface="Open Sans"/>
              </a:defRPr>
            </a:pPr>
            <a:r>
              <a:t>GUIベースのワークフロー定義</a:t>
            </a:r>
          </a:p>
          <a:p>
            <a:pPr lvl="1" marL="1123461" indent="-488461" algn="l">
              <a:spcBef>
                <a:spcPts val="1000"/>
              </a:spcBef>
              <a:buSzPct val="75000"/>
              <a:buChar char="•"/>
              <a:defRPr sz="3500">
                <a:latin typeface="Open Sans"/>
                <a:ea typeface="Open Sans"/>
                <a:cs typeface="Open Sans"/>
                <a:sym typeface="Open Sans"/>
              </a:defRPr>
            </a:pPr>
            <a:r>
              <a:t>ソースコードベースのワークフロー定義</a:t>
            </a:r>
          </a:p>
          <a:p>
            <a:pPr lvl="1" marL="1123461" indent="-488461" algn="l">
              <a:spcBef>
                <a:spcPts val="1000"/>
              </a:spcBef>
              <a:buSzPct val="75000"/>
              <a:buChar char="•"/>
              <a:defRPr sz="3500">
                <a:latin typeface="Open Sans"/>
                <a:ea typeface="Open Sans"/>
                <a:cs typeface="Open Sans"/>
                <a:sym typeface="Open Sans"/>
              </a:defRPr>
            </a:pPr>
            <a:r>
              <a:t>ワークフローのバージョン管理</a:t>
            </a:r>
          </a:p>
          <a:p>
            <a:pPr lvl="1" marL="1123461" indent="-488461" algn="l">
              <a:spcBef>
                <a:spcPts val="1000"/>
              </a:spcBef>
              <a:buSzPct val="75000"/>
              <a:buChar char="•"/>
              <a:defRPr sz="3500">
                <a:latin typeface="Open Sans"/>
                <a:ea typeface="Open Sans"/>
                <a:cs typeface="Open Sans"/>
                <a:sym typeface="Open Sans"/>
              </a:defRPr>
            </a:pPr>
            <a:r>
              <a:t>多数のシステムを制御する為のプラグイン / ライブラリシステム</a:t>
            </a:r>
          </a:p>
          <a:p>
            <a:pPr lvl="1" marL="1123461" indent="-488461" algn="l">
              <a:spcBef>
                <a:spcPts val="1000"/>
              </a:spcBef>
              <a:buSzPct val="75000"/>
              <a:buChar char="•"/>
              <a:defRPr sz="3500">
                <a:latin typeface="Open Sans"/>
                <a:ea typeface="Open Sans"/>
                <a:cs typeface="Open Sans"/>
                <a:sym typeface="Open Sans"/>
              </a:defRPr>
            </a:pPr>
            <a:r>
              <a:t>どこでも同じ動作をする再現性・仮想環境内でのタスク実行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/>
            <a:r>
              <a:t>既存のWorkflow Automation System</a:t>
            </a:r>
          </a:p>
        </p:txBody>
      </p:sp>
      <p:sp>
        <p:nvSpPr>
          <p:cNvPr id="648" name="Shape 648"/>
          <p:cNvSpPr/>
          <p:nvPr>
            <p:ph type="body" sz="half" idx="1"/>
          </p:nvPr>
        </p:nvSpPr>
        <p:spPr>
          <a:xfrm>
            <a:off x="1274464" y="2730500"/>
            <a:ext cx="10890678" cy="10330954"/>
          </a:xfrm>
          <a:prstGeom prst="rect">
            <a:avLst/>
          </a:prstGeom>
        </p:spPr>
        <p:txBody>
          <a:bodyPr/>
          <a:lstStyle/>
          <a:p>
            <a:pPr marL="488461" indent="-488461">
              <a:buSzPct val="75000"/>
              <a:buChar char="•"/>
            </a:pPr>
            <a:r>
              <a:t>OSS</a:t>
            </a:r>
          </a:p>
          <a:p>
            <a:pPr lvl="1" marL="1123461" indent="-488461">
              <a:buSzPct val="75000"/>
              <a:buChar char="•"/>
            </a:pPr>
            <a:r>
              <a:t>Makefile</a:t>
            </a:r>
          </a:p>
          <a:p>
            <a:pPr lvl="1" marL="1123461" indent="-488461">
              <a:buSzPct val="75000"/>
              <a:buChar char="•"/>
            </a:pPr>
            <a:r>
              <a:t>Jenkins</a:t>
            </a:r>
          </a:p>
          <a:p>
            <a:pPr lvl="1" marL="1123461" indent="-488461">
              <a:buSzPct val="75000"/>
              <a:buChar char="•"/>
            </a:pPr>
            <a:r>
              <a:t>Luigi</a:t>
            </a:r>
          </a:p>
          <a:p>
            <a:pPr lvl="1" marL="1123461" indent="-488461">
              <a:buSzPct val="75000"/>
              <a:buChar char="•"/>
            </a:pPr>
            <a:r>
              <a:t>Airflow</a:t>
            </a:r>
          </a:p>
          <a:p>
            <a:pPr lvl="1" marL="1123461" indent="-488461">
              <a:buSzPct val="75000"/>
              <a:buChar char="•"/>
            </a:pPr>
            <a:r>
              <a:t>Rundeck</a:t>
            </a:r>
          </a:p>
          <a:p>
            <a:pPr lvl="1" marL="1123461" indent="-488461">
              <a:buSzPct val="75000"/>
              <a:buChar char="•"/>
            </a:pPr>
            <a:r>
              <a:t>Azkaban</a:t>
            </a:r>
          </a:p>
          <a:p>
            <a:pPr lvl="1" marL="1123461" indent="-488461">
              <a:buSzPct val="75000"/>
              <a:buChar char="•"/>
            </a:pPr>
            <a:r>
              <a:t>…</a:t>
            </a:r>
          </a:p>
          <a:p>
            <a:pPr marL="488461" indent="-488461">
              <a:buSzPct val="75000"/>
              <a:buChar char="•"/>
            </a:pPr>
            <a:r>
              <a:t>商用</a:t>
            </a:r>
          </a:p>
          <a:p>
            <a:pPr lvl="1" marL="1123461" indent="-488461">
              <a:buSzPct val="75000"/>
              <a:buChar char="•"/>
            </a:pPr>
            <a:r>
              <a:t>JP1 / AJS3</a:t>
            </a:r>
          </a:p>
          <a:p>
            <a:pPr lvl="1" marL="1123461" indent="-488461">
              <a:buSzPct val="75000"/>
              <a:buChar char="•"/>
            </a:pPr>
            <a:r>
              <a:t>…</a:t>
            </a:r>
          </a:p>
        </p:txBody>
      </p:sp>
      <p:sp>
        <p:nvSpPr>
          <p:cNvPr id="649" name="Shape 64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50" name="Shape 650"/>
          <p:cNvSpPr/>
          <p:nvPr/>
        </p:nvSpPr>
        <p:spPr>
          <a:xfrm>
            <a:off x="12598961" y="2730500"/>
            <a:ext cx="10890679" cy="10330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488461" indent="-488461" algn="l">
              <a:spcBef>
                <a:spcPts val="1000"/>
              </a:spcBef>
              <a:buSzPct val="75000"/>
              <a:buChar char="•"/>
              <a:defRPr sz="4000">
                <a:latin typeface="Open Sans"/>
                <a:ea typeface="Open Sans"/>
                <a:cs typeface="Open Sans"/>
                <a:sym typeface="Open Sans"/>
              </a:defRPr>
            </a:pPr>
            <a:r>
              <a:t>ETLツールも類似のツール</a:t>
            </a:r>
          </a:p>
          <a:p>
            <a:pPr lvl="1" marL="1123461" indent="-488461" algn="l">
              <a:spcBef>
                <a:spcPts val="1000"/>
              </a:spcBef>
              <a:buSzPct val="75000"/>
              <a:buChar char="•"/>
              <a:defRPr sz="4000">
                <a:latin typeface="Open Sans"/>
                <a:ea typeface="Open Sans"/>
                <a:cs typeface="Open Sans"/>
                <a:sym typeface="Open Sans"/>
              </a:defRPr>
            </a:pPr>
            <a:r>
              <a:t>Talend</a:t>
            </a:r>
          </a:p>
          <a:p>
            <a:pPr lvl="1" marL="1123461" indent="-488461" algn="l">
              <a:spcBef>
                <a:spcPts val="1000"/>
              </a:spcBef>
              <a:buSzPct val="75000"/>
              <a:buChar char="•"/>
              <a:defRPr sz="4000">
                <a:latin typeface="Open Sans"/>
                <a:ea typeface="Open Sans"/>
                <a:cs typeface="Open Sans"/>
                <a:sym typeface="Open Sans"/>
              </a:defRPr>
            </a:pPr>
            <a:r>
              <a:t>DataSpidar</a:t>
            </a:r>
          </a:p>
          <a:p>
            <a:pPr lvl="1" marL="1123461" indent="-488461" algn="l">
              <a:spcBef>
                <a:spcPts val="1000"/>
              </a:spcBef>
              <a:buSzPct val="75000"/>
              <a:buChar char="•"/>
              <a:defRPr sz="4000">
                <a:latin typeface="Open Sans"/>
                <a:ea typeface="Open Sans"/>
                <a:cs typeface="Open Sans"/>
                <a:sym typeface="Open Sans"/>
              </a:defRPr>
            </a:pPr>
            <a:r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/>
            <a:r>
              <a:t>Digdagとは？</a:t>
            </a:r>
          </a:p>
        </p:txBody>
      </p:sp>
      <p:sp>
        <p:nvSpPr>
          <p:cNvPr id="653" name="Shape 65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5000"/>
            </a:pPr>
            <a:r>
              <a:t>Digdag is a simple tool that helps you to build, run, schedule, and monitor complex pipelines of tasks. It handles dependency resolution so that tasks run in order or in parallel.</a:t>
            </a:r>
          </a:p>
          <a:p>
            <a:pPr>
              <a:defRPr sz="5000"/>
            </a:pPr>
          </a:p>
          <a:p>
            <a:pPr>
              <a:defRPr sz="5000"/>
            </a:pPr>
            <a:r>
              <a:t>Digdag fits simple replacement of cron, IT operations automation, data analytics batch jobs, machine learning pipelines, and many more by using Directed Acyclic Graphs (DAG) as the infrastructure.</a:t>
            </a:r>
          </a:p>
        </p:txBody>
      </p:sp>
      <p:sp>
        <p:nvSpPr>
          <p:cNvPr id="654" name="Shape 65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55" name="Shape 655"/>
          <p:cNvSpPr/>
          <p:nvPr/>
        </p:nvSpPr>
        <p:spPr>
          <a:xfrm>
            <a:off x="15766820" y="10503523"/>
            <a:ext cx="7284213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http://www.digdag.io/index.html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cap="none" spc="400" sz="4000">
                <a:latin typeface="Roboto Bold"/>
                <a:ea typeface="Roboto Bold"/>
                <a:cs typeface="Roboto Bold"/>
                <a:sym typeface="Roboto Bold"/>
              </a:defRPr>
            </a:pPr>
            <a:r>
              <a:t>ワークフローエンジンに求められる機能</a:t>
            </a:r>
          </a:p>
          <a:p>
            <a:pPr>
              <a:defRPr cap="none" spc="400" sz="4000">
                <a:latin typeface="Roboto Bold"/>
                <a:ea typeface="Roboto Bold"/>
                <a:cs typeface="Roboto Bold"/>
                <a:sym typeface="Roboto Bold"/>
              </a:defRPr>
            </a:pPr>
            <a:r>
              <a:t>＝ Digdagでユーザがシンプルに実現できるようにしたい機能</a:t>
            </a:r>
          </a:p>
        </p:txBody>
      </p:sp>
      <p:sp>
        <p:nvSpPr>
          <p:cNvPr id="658" name="Shape 658"/>
          <p:cNvSpPr/>
          <p:nvPr>
            <p:ph type="body" sz="half" idx="1"/>
          </p:nvPr>
        </p:nvSpPr>
        <p:spPr>
          <a:xfrm>
            <a:off x="1274464" y="2730500"/>
            <a:ext cx="8678095" cy="10330954"/>
          </a:xfrm>
          <a:prstGeom prst="rect">
            <a:avLst/>
          </a:prstGeom>
        </p:spPr>
        <p:txBody>
          <a:bodyPr/>
          <a:lstStyle/>
          <a:p>
            <a:pPr marL="488461" indent="-488461">
              <a:buSzPct val="75000"/>
              <a:buChar char="•"/>
              <a:defRPr sz="3500"/>
            </a:pPr>
            <a:r>
              <a:t>基本機能</a:t>
            </a:r>
          </a:p>
          <a:p>
            <a:pPr lvl="1" marL="1123461" indent="-488461">
              <a:buSzPct val="75000"/>
              <a:buChar char="•"/>
              <a:defRPr sz="3500"/>
            </a:pPr>
            <a:r>
              <a:t>タスクの順次実行</a:t>
            </a:r>
          </a:p>
          <a:p>
            <a:pPr lvl="1" marL="1123461" indent="-488461">
              <a:buSzPct val="75000"/>
              <a:buChar char="•"/>
              <a:defRPr sz="3500"/>
            </a:pPr>
            <a:r>
              <a:t>定期的な実行</a:t>
            </a:r>
          </a:p>
          <a:p>
            <a:pPr lvl="1" marL="1123461" indent="-488461">
              <a:buSzPct val="75000"/>
              <a:buChar char="•"/>
              <a:defRPr sz="3500"/>
            </a:pPr>
            <a:r>
              <a:t>イベントに反応して実行</a:t>
            </a:r>
          </a:p>
          <a:p>
            <a:pPr marL="488461" indent="-488461">
              <a:buSzPct val="75000"/>
              <a:buChar char="•"/>
              <a:defRPr sz="3500"/>
            </a:pPr>
            <a:r>
              <a:t>エラー処理</a:t>
            </a:r>
          </a:p>
          <a:p>
            <a:pPr lvl="1" marL="1123461" indent="-488461">
              <a:buSzPct val="75000"/>
              <a:buChar char="•"/>
              <a:defRPr sz="3500"/>
            </a:pPr>
            <a:r>
              <a:t>失敗したらリトライ</a:t>
            </a:r>
          </a:p>
          <a:p>
            <a:pPr lvl="1" marL="1123461" indent="-488461">
              <a:buSzPct val="75000"/>
              <a:buChar char="•"/>
              <a:defRPr sz="3500"/>
            </a:pPr>
            <a:r>
              <a:t>失敗したらアラート</a:t>
            </a:r>
          </a:p>
          <a:p>
            <a:pPr lvl="1" marL="1123461" indent="-488461">
              <a:buSzPct val="75000"/>
              <a:buChar char="•"/>
              <a:defRPr sz="3500"/>
            </a:pPr>
            <a:r>
              <a:t>実行時間が長ければアラート</a:t>
            </a:r>
          </a:p>
          <a:p>
            <a:pPr lvl="1" marL="1123461" indent="-488461">
              <a:buSzPct val="75000"/>
              <a:buChar char="•"/>
              <a:defRPr sz="3500"/>
            </a:pPr>
            <a:r>
              <a:t>途中からリジューム</a:t>
            </a:r>
          </a:p>
          <a:p>
            <a:pPr lvl="1" marL="1123461" indent="-488461">
              <a:buSzPct val="75000"/>
              <a:buChar char="•"/>
              <a:defRPr sz="3500"/>
            </a:pPr>
            <a:r>
              <a:t>冪等なリトライ</a:t>
            </a:r>
          </a:p>
          <a:p>
            <a:pPr marL="427403" indent="-427403">
              <a:buSzPct val="75000"/>
              <a:buChar char="•"/>
              <a:defRPr sz="3500"/>
            </a:pPr>
            <a:r>
              <a:t>状態監視</a:t>
            </a:r>
          </a:p>
          <a:p>
            <a:pPr lvl="1" marL="1062403" indent="-427403">
              <a:buSzPct val="75000"/>
              <a:buChar char="•"/>
              <a:defRPr sz="3500"/>
            </a:pPr>
            <a:r>
              <a:t>タスクの依存関係の可視化</a:t>
            </a:r>
          </a:p>
          <a:p>
            <a:pPr lvl="1" marL="1062403" indent="-427403">
              <a:buSzPct val="75000"/>
              <a:buChar char="•"/>
              <a:defRPr sz="3500"/>
            </a:pPr>
            <a:r>
              <a:t>タスクの実行ログの収集</a:t>
            </a:r>
          </a:p>
        </p:txBody>
      </p:sp>
      <p:sp>
        <p:nvSpPr>
          <p:cNvPr id="659" name="Shape 65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60" name="Shape 660"/>
          <p:cNvSpPr/>
          <p:nvPr/>
        </p:nvSpPr>
        <p:spPr>
          <a:xfrm>
            <a:off x="9707648" y="2730500"/>
            <a:ext cx="13963150" cy="10330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488461" indent="-488461" algn="l">
              <a:spcBef>
                <a:spcPts val="1000"/>
              </a:spcBef>
              <a:buSzPct val="75000"/>
              <a:buChar char="•"/>
              <a:defRPr sz="3500">
                <a:latin typeface="Open Sans"/>
                <a:ea typeface="Open Sans"/>
                <a:cs typeface="Open Sans"/>
                <a:sym typeface="Open Sans"/>
              </a:defRPr>
            </a:pPr>
            <a:r>
              <a:t>高速化</a:t>
            </a:r>
          </a:p>
          <a:p>
            <a:pPr lvl="1" marL="1123461" indent="-488461" algn="l">
              <a:spcBef>
                <a:spcPts val="1000"/>
              </a:spcBef>
              <a:buSzPct val="75000"/>
              <a:buChar char="•"/>
              <a:defRPr sz="3500">
                <a:latin typeface="Open Sans"/>
                <a:ea typeface="Open Sans"/>
                <a:cs typeface="Open Sans"/>
                <a:sym typeface="Open Sans"/>
              </a:defRPr>
            </a:pPr>
            <a:r>
              <a:t>タスクの並列実行</a:t>
            </a:r>
          </a:p>
          <a:p>
            <a:pPr lvl="1" marL="1123461" indent="-488461" algn="l">
              <a:spcBef>
                <a:spcPts val="1000"/>
              </a:spcBef>
              <a:buSzPct val="75000"/>
              <a:buChar char="•"/>
              <a:defRPr sz="3500">
                <a:latin typeface="Open Sans"/>
                <a:ea typeface="Open Sans"/>
                <a:cs typeface="Open Sans"/>
                <a:sym typeface="Open Sans"/>
              </a:defRPr>
            </a:pPr>
            <a:r>
              <a:t>複数サーバの分散実行</a:t>
            </a:r>
          </a:p>
          <a:p>
            <a:pPr lvl="1" marL="1123461" indent="-488461" algn="l">
              <a:spcBef>
                <a:spcPts val="1000"/>
              </a:spcBef>
              <a:buSzPct val="75000"/>
              <a:buChar char="•"/>
              <a:defRPr sz="3500">
                <a:latin typeface="Open Sans"/>
                <a:ea typeface="Open Sans"/>
                <a:cs typeface="Open Sans"/>
                <a:sym typeface="Open Sans"/>
              </a:defRPr>
            </a:pPr>
            <a:r>
              <a:t>同時実行数の制限 / フェアスケジューラ / プリエンプション</a:t>
            </a:r>
          </a:p>
          <a:p>
            <a:pPr marL="488461" indent="-488461" algn="l">
              <a:spcBef>
                <a:spcPts val="1000"/>
              </a:spcBef>
              <a:buSzPct val="75000"/>
              <a:buChar char="•"/>
              <a:defRPr sz="3500">
                <a:latin typeface="Open Sans"/>
                <a:ea typeface="Open Sans"/>
                <a:cs typeface="Open Sans"/>
                <a:sym typeface="Open Sans"/>
              </a:defRPr>
            </a:pPr>
            <a:r>
              <a:t>ワークフロー開発</a:t>
            </a:r>
          </a:p>
          <a:p>
            <a:pPr lvl="1" marL="1123461" indent="-488461" algn="l">
              <a:spcBef>
                <a:spcPts val="1000"/>
              </a:spcBef>
              <a:buSzPct val="75000"/>
              <a:buChar char="•"/>
              <a:defRPr sz="3500">
                <a:latin typeface="Open Sans"/>
                <a:ea typeface="Open Sans"/>
                <a:cs typeface="Open Sans"/>
                <a:sym typeface="Open Sans"/>
              </a:defRPr>
            </a:pPr>
            <a:r>
              <a:t>GUIベースのワークフロー定義</a:t>
            </a:r>
          </a:p>
          <a:p>
            <a:pPr lvl="1" marL="1123461" indent="-488461" algn="l">
              <a:spcBef>
                <a:spcPts val="1000"/>
              </a:spcBef>
              <a:buSzPct val="75000"/>
              <a:buChar char="•"/>
              <a:defRPr sz="3500">
                <a:latin typeface="Open Sans"/>
                <a:ea typeface="Open Sans"/>
                <a:cs typeface="Open Sans"/>
                <a:sym typeface="Open Sans"/>
              </a:defRPr>
            </a:pPr>
            <a:r>
              <a:t>ソースコードベースのワークフロー定義</a:t>
            </a:r>
          </a:p>
          <a:p>
            <a:pPr lvl="1" marL="1123461" indent="-488461" algn="l">
              <a:spcBef>
                <a:spcPts val="1000"/>
              </a:spcBef>
              <a:buSzPct val="75000"/>
              <a:buChar char="•"/>
              <a:defRPr sz="3500">
                <a:latin typeface="Open Sans"/>
                <a:ea typeface="Open Sans"/>
                <a:cs typeface="Open Sans"/>
                <a:sym typeface="Open Sans"/>
              </a:defRPr>
            </a:pPr>
            <a:r>
              <a:t>ワークフローのバージョン管理</a:t>
            </a:r>
          </a:p>
          <a:p>
            <a:pPr lvl="1" marL="1123461" indent="-488461" algn="l">
              <a:spcBef>
                <a:spcPts val="1000"/>
              </a:spcBef>
              <a:buSzPct val="75000"/>
              <a:buChar char="•"/>
              <a:defRPr sz="3500">
                <a:latin typeface="Open Sans"/>
                <a:ea typeface="Open Sans"/>
                <a:cs typeface="Open Sans"/>
                <a:sym typeface="Open Sans"/>
              </a:defRPr>
            </a:pPr>
            <a:r>
              <a:t>多数のシステムを制御する為のプラグイン / ライブラリシステム</a:t>
            </a:r>
          </a:p>
          <a:p>
            <a:pPr lvl="1" marL="1123461" indent="-488461" algn="l">
              <a:spcBef>
                <a:spcPts val="1000"/>
              </a:spcBef>
              <a:buSzPct val="75000"/>
              <a:buChar char="•"/>
              <a:defRPr sz="3500">
                <a:latin typeface="Open Sans"/>
                <a:ea typeface="Open Sans"/>
                <a:cs typeface="Open Sans"/>
                <a:sym typeface="Open Sans"/>
              </a:defRPr>
            </a:pPr>
            <a:r>
              <a:t>どこでも同じ動作をする再現性・仮想環境内でのタスク実行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/>
            <a:r>
              <a:t>Demo: DigDaG (Local mode)</a:t>
            </a:r>
          </a:p>
        </p:txBody>
      </p:sp>
      <p:sp>
        <p:nvSpPr>
          <p:cNvPr id="663" name="Shape 66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50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>
                <a:solidFill>
                  <a:schemeClr val="accent1"/>
                </a:solidFill>
              </a:rPr>
              <a:t>Local </a:t>
            </a:r>
            <a:r>
              <a:t>の </a:t>
            </a:r>
            <a:r>
              <a:rPr>
                <a:solidFill>
                  <a:schemeClr val="accent1"/>
                </a:solidFill>
              </a:rPr>
              <a:t>CSV file</a:t>
            </a:r>
            <a:r>
              <a:t> を </a:t>
            </a:r>
            <a:r>
              <a:rPr>
                <a:solidFill>
                  <a:schemeClr val="accent1"/>
                </a:solidFill>
              </a:rPr>
              <a:t>PostgreSQL</a:t>
            </a:r>
            <a:r>
              <a:t> にロードし、</a:t>
            </a:r>
          </a:p>
          <a:p>
            <a:pPr>
              <a:defRPr sz="50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SQLで集計した結果を</a:t>
            </a:r>
            <a:r>
              <a:rPr>
                <a:solidFill>
                  <a:schemeClr val="accent1"/>
                </a:solidFill>
              </a:rPr>
              <a:t>slack</a:t>
            </a:r>
            <a:r>
              <a:t>で通知。</a:t>
            </a:r>
            <a:br/>
            <a:r>
              <a:t>（＋ローカルでスケジューリング）</a:t>
            </a:r>
          </a:p>
        </p:txBody>
      </p:sp>
      <p:sp>
        <p:nvSpPr>
          <p:cNvPr id="664" name="Shape 66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65" name="Shape 665"/>
          <p:cNvSpPr/>
          <p:nvPr/>
        </p:nvSpPr>
        <p:spPr>
          <a:xfrm>
            <a:off x="4190933" y="10523439"/>
            <a:ext cx="7906062" cy="1052791"/>
          </a:xfrm>
          <a:prstGeom prst="rightArrow">
            <a:avLst>
              <a:gd name="adj1" fmla="val 60549"/>
              <a:gd name="adj2" fmla="val 63087"/>
            </a:avLst>
          </a:prstGeom>
          <a:gradFill>
            <a:gsLst>
              <a:gs pos="0">
                <a:schemeClr val="accent1">
                  <a:hueOff val="1266071"/>
                  <a:satOff val="-2326"/>
                  <a:lumOff val="6531"/>
                  <a:alpha val="57703"/>
                </a:schemeClr>
              </a:gs>
              <a:gs pos="100000">
                <a:schemeClr val="accent1">
                  <a:hueOff val="-32126"/>
                  <a:satOff val="-1241"/>
                  <a:alpha val="57703"/>
                </a:schemeClr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66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4613" y="9906834"/>
            <a:ext cx="2286001" cy="228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46399" y="9613247"/>
            <a:ext cx="4995130" cy="2873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68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493945" y="9613247"/>
            <a:ext cx="3240111" cy="2873176"/>
          </a:xfrm>
          <a:prstGeom prst="rect">
            <a:avLst/>
          </a:prstGeom>
          <a:ln w="12700">
            <a:miter lim="400000"/>
          </a:ln>
        </p:spPr>
      </p:pic>
      <p:sp>
        <p:nvSpPr>
          <p:cNvPr id="669" name="Shape 669"/>
          <p:cNvSpPr/>
          <p:nvPr/>
        </p:nvSpPr>
        <p:spPr>
          <a:xfrm>
            <a:off x="15831822" y="10523439"/>
            <a:ext cx="3628660" cy="1052791"/>
          </a:xfrm>
          <a:prstGeom prst="rightArrow">
            <a:avLst>
              <a:gd name="adj1" fmla="val 60549"/>
              <a:gd name="adj2" fmla="val 63086"/>
            </a:avLst>
          </a:prstGeom>
          <a:gradFill>
            <a:gsLst>
              <a:gs pos="0">
                <a:schemeClr val="accent1">
                  <a:hueOff val="1266071"/>
                  <a:satOff val="-2326"/>
                  <a:lumOff val="6531"/>
                  <a:alpha val="57703"/>
                </a:schemeClr>
              </a:gs>
              <a:gs pos="100000">
                <a:schemeClr val="accent1">
                  <a:hueOff val="-32126"/>
                  <a:satOff val="-1241"/>
                  <a:alpha val="57703"/>
                </a:schemeClr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670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962536" y="9906834"/>
            <a:ext cx="2286001" cy="228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1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866306" y="11803819"/>
            <a:ext cx="1559690" cy="1052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2" name="pasted-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4878028" y="9084803"/>
            <a:ext cx="918383" cy="797720"/>
          </a:xfrm>
          <a:prstGeom prst="rect">
            <a:avLst/>
          </a:prstGeom>
          <a:ln w="12700">
            <a:miter lim="400000"/>
          </a:ln>
        </p:spPr>
      </p:pic>
      <p:sp>
        <p:nvSpPr>
          <p:cNvPr id="673" name="Shape 673"/>
          <p:cNvSpPr/>
          <p:nvPr/>
        </p:nvSpPr>
        <p:spPr>
          <a:xfrm>
            <a:off x="1094191" y="8848662"/>
            <a:ext cx="22344882" cy="4166538"/>
          </a:xfrm>
          <a:prstGeom prst="rect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pic>
        <p:nvPicPr>
          <p:cNvPr id="674" name="pasted-image.tiff"/>
          <p:cNvPicPr>
            <a:picLocks noChangeAspect="1"/>
          </p:cNvPicPr>
          <p:nvPr/>
        </p:nvPicPr>
        <p:blipFill>
          <a:blip r:embed="rId9">
            <a:extLst/>
          </a:blip>
          <a:srcRect l="12612" t="0" r="12618" b="0"/>
          <a:stretch>
            <a:fillRect/>
          </a:stretch>
        </p:blipFill>
        <p:spPr>
          <a:xfrm>
            <a:off x="19408546" y="4818596"/>
            <a:ext cx="3393978" cy="3393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40" y="0"/>
                </a:moveTo>
                <a:cubicBezTo>
                  <a:pt x="7322" y="0"/>
                  <a:pt x="4803" y="1053"/>
                  <a:pt x="2882" y="3162"/>
                </a:cubicBezTo>
                <a:cubicBezTo>
                  <a:pt x="-961" y="7380"/>
                  <a:pt x="-961" y="14218"/>
                  <a:pt x="2882" y="18435"/>
                </a:cubicBezTo>
                <a:cubicBezTo>
                  <a:pt x="4803" y="20544"/>
                  <a:pt x="7322" y="21600"/>
                  <a:pt x="9840" y="21600"/>
                </a:cubicBezTo>
                <a:cubicBezTo>
                  <a:pt x="12358" y="21600"/>
                  <a:pt x="14875" y="20544"/>
                  <a:pt x="16796" y="18435"/>
                </a:cubicBezTo>
                <a:cubicBezTo>
                  <a:pt x="20639" y="14218"/>
                  <a:pt x="20639" y="7380"/>
                  <a:pt x="16796" y="3162"/>
                </a:cubicBezTo>
                <a:cubicBezTo>
                  <a:pt x="14875" y="1053"/>
                  <a:pt x="12358" y="0"/>
                  <a:pt x="9840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675" name="Shape 675"/>
          <p:cNvSpPr/>
          <p:nvPr/>
        </p:nvSpPr>
        <p:spPr>
          <a:xfrm>
            <a:off x="19150283" y="8232216"/>
            <a:ext cx="502158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Digdag *画像はイメージです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5969">
              <a:defRPr sz="7519"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/>
            <a:r>
              <a:t>1. はじめに 〜 データ分析基盤について 〜</a:t>
            </a:r>
          </a:p>
        </p:txBody>
      </p:sp>
      <p:sp>
        <p:nvSpPr>
          <p:cNvPr id="177" name="Shape 177"/>
          <p:cNvSpPr/>
          <p:nvPr>
            <p:ph type="sldNum" sz="quarter" idx="2"/>
          </p:nvPr>
        </p:nvSpPr>
        <p:spPr>
          <a:xfrm>
            <a:off x="12043765" y="13081000"/>
            <a:ext cx="283770" cy="469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/>
          <p:nvPr>
            <p:ph type="body" idx="1"/>
          </p:nvPr>
        </p:nvSpPr>
        <p:spPr>
          <a:xfrm>
            <a:off x="2197000" y="1898650"/>
            <a:ext cx="19990000" cy="9918700"/>
          </a:xfrm>
          <a:prstGeom prst="rect">
            <a:avLst/>
          </a:prstGeom>
        </p:spPr>
        <p:txBody>
          <a:bodyPr/>
          <a:lstStyle/>
          <a:p>
            <a:pPr defTabSz="438911">
              <a:spcBef>
                <a:spcPts val="0"/>
              </a:spcBef>
              <a:defRPr sz="3839">
                <a:solidFill>
                  <a:schemeClr val="accent2">
                    <a:lumOff val="5364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timezone: UTC</a:t>
            </a:r>
          </a:p>
          <a:p>
            <a:pPr defTabSz="438911">
              <a:spcBef>
                <a:spcPts val="0"/>
              </a:spcBef>
              <a:defRPr sz="3839">
                <a:solidFill>
                  <a:schemeClr val="accent2">
                    <a:lumOff val="5364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</a:p>
          <a:p>
            <a:pPr defTabSz="438911">
              <a:spcBef>
                <a:spcPts val="0"/>
              </a:spcBef>
              <a:defRPr sz="3839">
                <a:solidFill>
                  <a:schemeClr val="accent2">
                    <a:lumOff val="5364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_export:</a:t>
            </a:r>
          </a:p>
          <a:p>
            <a:pPr defTabSz="438911">
              <a:spcBef>
                <a:spcPts val="0"/>
              </a:spcBef>
              <a:defRPr sz="3839">
                <a:solidFill>
                  <a:schemeClr val="accent2">
                    <a:lumOff val="5364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    rb:</a:t>
            </a:r>
          </a:p>
          <a:p>
            <a:pPr defTabSz="438911">
              <a:spcBef>
                <a:spcPts val="0"/>
              </a:spcBef>
              <a:defRPr sz="3839">
                <a:solidFill>
                  <a:schemeClr val="accent2">
                    <a:lumOff val="5364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      require: 'tasks/myworkflow'</a:t>
            </a:r>
          </a:p>
          <a:p>
            <a:pPr defTabSz="438911">
              <a:spcBef>
                <a:spcPts val="0"/>
              </a:spcBef>
              <a:defRPr sz="3839">
                <a:solidFill>
                  <a:schemeClr val="accent2">
                    <a:lumOff val="5364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</a:p>
          <a:p>
            <a:pPr defTabSz="438911">
              <a:spcBef>
                <a:spcPts val="0"/>
              </a:spcBef>
              <a:defRPr sz="3839">
                <a:solidFill>
                  <a:schemeClr val="accent2">
                    <a:lumOff val="5364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+dataload:</a:t>
            </a:r>
          </a:p>
          <a:p>
            <a:pPr defTabSz="438911">
              <a:spcBef>
                <a:spcPts val="0"/>
              </a:spcBef>
              <a:defRPr sz="3839">
                <a:solidFill>
                  <a:schemeClr val="accent2">
                    <a:lumOff val="5364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    embulk&gt;: demo/config.yml</a:t>
            </a:r>
          </a:p>
          <a:p>
            <a:pPr defTabSz="438911">
              <a:spcBef>
                <a:spcPts val="0"/>
              </a:spcBef>
              <a:defRPr sz="3839">
                <a:solidFill>
                  <a:schemeClr val="accent2">
                    <a:lumOff val="5364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</a:p>
          <a:p>
            <a:pPr defTabSz="438911">
              <a:spcBef>
                <a:spcPts val="0"/>
              </a:spcBef>
              <a:defRPr sz="3839">
                <a:solidFill>
                  <a:schemeClr val="accent2">
                    <a:lumOff val="5364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+counting:</a:t>
            </a:r>
          </a:p>
          <a:p>
            <a:pPr defTabSz="438911">
              <a:spcBef>
                <a:spcPts val="0"/>
              </a:spcBef>
              <a:defRPr sz="3839">
                <a:solidFill>
                  <a:schemeClr val="accent2">
                    <a:lumOff val="5364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    rb&gt;: MyWorkflow.pg_calc</a:t>
            </a:r>
          </a:p>
          <a:p>
            <a:pPr defTabSz="438911">
              <a:spcBef>
                <a:spcPts val="0"/>
              </a:spcBef>
              <a:defRPr sz="3839">
                <a:solidFill>
                  <a:schemeClr val="accent2">
                    <a:lumOff val="5364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</a:p>
          <a:p>
            <a:pPr defTabSz="438911">
              <a:spcBef>
                <a:spcPts val="0"/>
              </a:spcBef>
              <a:defRPr sz="3839">
                <a:solidFill>
                  <a:schemeClr val="accent2">
                    <a:lumOff val="5364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+notify:</a:t>
            </a:r>
          </a:p>
          <a:p>
            <a:pPr defTabSz="438911">
              <a:spcBef>
                <a:spcPts val="0"/>
              </a:spcBef>
              <a:defRPr sz="3839">
                <a:solidFill>
                  <a:schemeClr val="accent2">
                    <a:lumOff val="5364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    py&gt;: tasks.MyWorkflow.slack</a:t>
            </a:r>
          </a:p>
        </p:txBody>
      </p:sp>
      <p:sp>
        <p:nvSpPr>
          <p:cNvPr id="680" name="Shape 68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81" name="Shape 681"/>
          <p:cNvSpPr/>
          <p:nvPr/>
        </p:nvSpPr>
        <p:spPr>
          <a:xfrm>
            <a:off x="1368983" y="341586"/>
            <a:ext cx="335978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2">
                    <a:lumOff val="5364"/>
                  </a:schemeClr>
                </a:solidFill>
              </a:defRPr>
            </a:lvl1pPr>
          </a:lstStyle>
          <a:p>
            <a:pPr/>
            <a:r>
              <a:t>mydag.dig </a:t>
            </a:r>
          </a:p>
        </p:txBody>
      </p:sp>
      <p:pic>
        <p:nvPicPr>
          <p:cNvPr id="682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52743" y="5962573"/>
            <a:ext cx="5191024" cy="352235"/>
          </a:xfrm>
          <a:prstGeom prst="rect">
            <a:avLst/>
          </a:prstGeom>
        </p:spPr>
      </p:pic>
      <p:sp>
        <p:nvSpPr>
          <p:cNvPr id="684" name="Shape 684"/>
          <p:cNvSpPr/>
          <p:nvPr/>
        </p:nvSpPr>
        <p:spPr>
          <a:xfrm>
            <a:off x="10445106" y="5770391"/>
            <a:ext cx="201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2">
                    <a:lumOff val="536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タスク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/>
          <p:nvPr>
            <p:ph type="body" idx="1"/>
          </p:nvPr>
        </p:nvSpPr>
        <p:spPr>
          <a:xfrm>
            <a:off x="2197000" y="1898650"/>
            <a:ext cx="19990000" cy="9918700"/>
          </a:xfrm>
          <a:prstGeom prst="rect">
            <a:avLst/>
          </a:prstGeom>
        </p:spPr>
        <p:txBody>
          <a:bodyPr/>
          <a:lstStyle/>
          <a:p>
            <a:pPr defTabSz="361188">
              <a:spcBef>
                <a:spcPts val="0"/>
              </a:spcBef>
              <a:defRPr sz="3160">
                <a:solidFill>
                  <a:schemeClr val="accent2">
                    <a:lumOff val="5364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timezone: UTC</a:t>
            </a:r>
          </a:p>
          <a:p>
            <a:pPr defTabSz="361188">
              <a:spcBef>
                <a:spcPts val="0"/>
              </a:spcBef>
              <a:defRPr sz="3160">
                <a:solidFill>
                  <a:schemeClr val="accent2">
                    <a:lumOff val="5364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_export:</a:t>
            </a:r>
          </a:p>
          <a:p>
            <a:pPr defTabSz="361188">
              <a:spcBef>
                <a:spcPts val="0"/>
              </a:spcBef>
              <a:defRPr sz="3160">
                <a:solidFill>
                  <a:schemeClr val="accent2">
                    <a:lumOff val="5364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    rb:</a:t>
            </a:r>
          </a:p>
          <a:p>
            <a:pPr defTabSz="361188">
              <a:spcBef>
                <a:spcPts val="0"/>
              </a:spcBef>
              <a:defRPr sz="3160">
                <a:solidFill>
                  <a:schemeClr val="accent2">
                    <a:lumOff val="5364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      require: ‘tasks/myworkflow'</a:t>
            </a:r>
          </a:p>
          <a:p>
            <a:pPr defTabSz="361188">
              <a:spcBef>
                <a:spcPts val="0"/>
              </a:spcBef>
              <a:defRPr sz="3160">
                <a:solidFill>
                  <a:schemeClr val="accent2">
                    <a:lumOff val="5364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</a:p>
          <a:p>
            <a:pPr defTabSz="361188">
              <a:spcBef>
                <a:spcPts val="0"/>
              </a:spcBef>
              <a:defRPr sz="3160">
                <a:solidFill>
                  <a:schemeClr val="accent2">
                    <a:lumOff val="5364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+dataload:</a:t>
            </a:r>
          </a:p>
          <a:p>
            <a:pPr defTabSz="361188">
              <a:spcBef>
                <a:spcPts val="0"/>
              </a:spcBef>
              <a:defRPr sz="3160">
                <a:solidFill>
                  <a:schemeClr val="accent2">
                    <a:lumOff val="5364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    embulk&gt;: demo/config.yml</a:t>
            </a:r>
          </a:p>
          <a:p>
            <a:pPr defTabSz="361188">
              <a:spcBef>
                <a:spcPts val="0"/>
              </a:spcBef>
              <a:defRPr sz="3160">
                <a:solidFill>
                  <a:schemeClr val="accent2">
                    <a:lumOff val="5364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</a:p>
          <a:p>
            <a:pPr defTabSz="361188">
              <a:spcBef>
                <a:spcPts val="0"/>
              </a:spcBef>
              <a:defRPr sz="316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+calculation:</a:t>
            </a:r>
          </a:p>
          <a:p>
            <a:pPr defTabSz="361188">
              <a:spcBef>
                <a:spcPts val="0"/>
              </a:spcBef>
              <a:defRPr sz="316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    _parallel: true</a:t>
            </a:r>
          </a:p>
          <a:p>
            <a:pPr defTabSz="361188">
              <a:spcBef>
                <a:spcPts val="0"/>
              </a:spcBef>
              <a:defRPr sz="316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    _export: ….</a:t>
            </a:r>
          </a:p>
          <a:p>
            <a:pPr defTabSz="361188">
              <a:spcBef>
                <a:spcPts val="0"/>
              </a:spcBef>
              <a:defRPr sz="316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    +counting:</a:t>
            </a:r>
          </a:p>
          <a:p>
            <a:pPr defTabSz="361188">
              <a:spcBef>
                <a:spcPts val="0"/>
              </a:spcBef>
              <a:defRPr sz="316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        rb&gt;: MyWorkflow.count</a:t>
            </a:r>
          </a:p>
          <a:p>
            <a:pPr defTabSz="361188">
              <a:spcBef>
                <a:spcPts val="0"/>
              </a:spcBef>
              <a:defRPr sz="316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    +summarizing:</a:t>
            </a:r>
          </a:p>
          <a:p>
            <a:pPr defTabSz="361188">
              <a:spcBef>
                <a:spcPts val="0"/>
              </a:spcBef>
              <a:defRPr sz="316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        rb&gt;: MyWorkflow.summary</a:t>
            </a:r>
          </a:p>
          <a:p>
            <a:pPr defTabSz="361188">
              <a:spcBef>
                <a:spcPts val="0"/>
              </a:spcBef>
              <a:defRPr sz="316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</a:p>
          <a:p>
            <a:pPr defTabSz="361188">
              <a:spcBef>
                <a:spcPts val="0"/>
              </a:spcBef>
              <a:defRPr sz="3160">
                <a:solidFill>
                  <a:schemeClr val="accent2">
                    <a:lumOff val="5364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+slack:</a:t>
            </a:r>
          </a:p>
          <a:p>
            <a:pPr defTabSz="361188">
              <a:spcBef>
                <a:spcPts val="0"/>
              </a:spcBef>
              <a:defRPr sz="3160">
                <a:solidFill>
                  <a:schemeClr val="accent2">
                    <a:lumOff val="5364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    py&gt;: tasks.MyWorkflow.slack</a:t>
            </a:r>
          </a:p>
        </p:txBody>
      </p:sp>
      <p:sp>
        <p:nvSpPr>
          <p:cNvPr id="687" name="Shape 68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88" name="Shape 688"/>
          <p:cNvSpPr/>
          <p:nvPr/>
        </p:nvSpPr>
        <p:spPr>
          <a:xfrm>
            <a:off x="1269342" y="278524"/>
            <a:ext cx="582930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2">
                    <a:lumOff val="5364"/>
                  </a:schemeClr>
                </a:solidFill>
              </a:defRPr>
            </a:lvl1pPr>
          </a:lstStyle>
          <a:p>
            <a:pPr/>
            <a:r>
              <a:t>mydag.dig - Parallel</a:t>
            </a:r>
          </a:p>
        </p:txBody>
      </p:sp>
      <p:sp>
        <p:nvSpPr>
          <p:cNvPr id="689" name="Shape 689"/>
          <p:cNvSpPr/>
          <p:nvPr/>
        </p:nvSpPr>
        <p:spPr>
          <a:xfrm>
            <a:off x="8499365" y="6476124"/>
            <a:ext cx="131312" cy="366167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90" name="Shape 690"/>
          <p:cNvSpPr/>
          <p:nvPr/>
        </p:nvSpPr>
        <p:spPr>
          <a:xfrm>
            <a:off x="8942332" y="7938663"/>
            <a:ext cx="26543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並列実行</a:t>
            </a:r>
          </a:p>
        </p:txBody>
      </p:sp>
      <p:pic>
        <p:nvPicPr>
          <p:cNvPr id="691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0993906">
            <a:off x="4987079" y="5924150"/>
            <a:ext cx="4571431" cy="352234"/>
          </a:xfrm>
          <a:prstGeom prst="rect">
            <a:avLst/>
          </a:prstGeom>
        </p:spPr>
      </p:pic>
      <p:sp>
        <p:nvSpPr>
          <p:cNvPr id="693" name="Shape 693"/>
          <p:cNvSpPr/>
          <p:nvPr/>
        </p:nvSpPr>
        <p:spPr>
          <a:xfrm>
            <a:off x="10039630" y="5122208"/>
            <a:ext cx="1141095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2">
                    <a:lumOff val="536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タスクの中にタスクを作ってグループ化</a:t>
            </a:r>
          </a:p>
        </p:txBody>
      </p:sp>
      <p:pic>
        <p:nvPicPr>
          <p:cNvPr id="694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9831860">
            <a:off x="4549353" y="6686795"/>
            <a:ext cx="5452542" cy="35223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/>
          <p:nvPr>
            <p:ph type="body" idx="1"/>
          </p:nvPr>
        </p:nvSpPr>
        <p:spPr>
          <a:xfrm>
            <a:off x="2197000" y="1898650"/>
            <a:ext cx="19990000" cy="9918700"/>
          </a:xfrm>
          <a:prstGeom prst="rect">
            <a:avLst/>
          </a:prstGeom>
        </p:spPr>
        <p:txBody>
          <a:bodyPr/>
          <a:lstStyle/>
          <a:p>
            <a:pPr defTabSz="361188">
              <a:spcBef>
                <a:spcPts val="0"/>
              </a:spcBef>
              <a:defRPr sz="3160">
                <a:solidFill>
                  <a:schemeClr val="accent2">
                    <a:lumOff val="5364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timezone: UTC</a:t>
            </a:r>
          </a:p>
          <a:p>
            <a:pPr defTabSz="361188">
              <a:spcBef>
                <a:spcPts val="0"/>
              </a:spcBef>
              <a:defRPr sz="3160">
                <a:solidFill>
                  <a:schemeClr val="accent2">
                    <a:lumOff val="5364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_export:</a:t>
            </a:r>
          </a:p>
          <a:p>
            <a:pPr defTabSz="361188">
              <a:spcBef>
                <a:spcPts val="0"/>
              </a:spcBef>
              <a:defRPr sz="3160">
                <a:solidFill>
                  <a:schemeClr val="accent2">
                    <a:lumOff val="5364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    rb:</a:t>
            </a:r>
          </a:p>
          <a:p>
            <a:pPr defTabSz="361188">
              <a:spcBef>
                <a:spcPts val="0"/>
              </a:spcBef>
              <a:defRPr sz="3160">
                <a:solidFill>
                  <a:schemeClr val="accent2">
                    <a:lumOff val="5364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      require: ‘tasks/myworkflow'</a:t>
            </a:r>
          </a:p>
          <a:p>
            <a:pPr defTabSz="361188">
              <a:spcBef>
                <a:spcPts val="0"/>
              </a:spcBef>
              <a:defRPr sz="3160">
                <a:solidFill>
                  <a:schemeClr val="accent2">
                    <a:lumOff val="5364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</a:p>
          <a:p>
            <a:pPr defTabSz="361188">
              <a:spcBef>
                <a:spcPts val="0"/>
              </a:spcBef>
              <a:defRPr sz="3160">
                <a:solidFill>
                  <a:schemeClr val="accent2">
                    <a:lumOff val="5364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+dataload:</a:t>
            </a:r>
          </a:p>
          <a:p>
            <a:pPr defTabSz="361188">
              <a:spcBef>
                <a:spcPts val="0"/>
              </a:spcBef>
              <a:defRPr sz="3160">
                <a:solidFill>
                  <a:schemeClr val="accent2">
                    <a:lumOff val="5364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    embulk&gt;: demo/config.yml</a:t>
            </a:r>
          </a:p>
          <a:p>
            <a:pPr defTabSz="361188">
              <a:spcBef>
                <a:spcPts val="0"/>
              </a:spcBef>
              <a:defRPr sz="3160">
                <a:solidFill>
                  <a:schemeClr val="accent2">
                    <a:lumOff val="5364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</a:p>
          <a:p>
            <a:pPr defTabSz="361188">
              <a:spcBef>
                <a:spcPts val="0"/>
              </a:spcBef>
              <a:defRPr sz="316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+calculation:</a:t>
            </a:r>
          </a:p>
          <a:p>
            <a:pPr defTabSz="361188">
              <a:spcBef>
                <a:spcPts val="0"/>
              </a:spcBef>
              <a:defRPr sz="316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    _parallel: true</a:t>
            </a:r>
          </a:p>
          <a:p>
            <a:pPr defTabSz="361188">
              <a:spcBef>
                <a:spcPts val="0"/>
              </a:spcBef>
              <a:defRPr sz="316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    _export: ….</a:t>
            </a:r>
          </a:p>
          <a:p>
            <a:pPr defTabSz="361188">
              <a:spcBef>
                <a:spcPts val="0"/>
              </a:spcBef>
              <a:defRPr sz="316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    +counting:</a:t>
            </a:r>
          </a:p>
          <a:p>
            <a:pPr defTabSz="361188">
              <a:spcBef>
                <a:spcPts val="0"/>
              </a:spcBef>
              <a:defRPr sz="316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        rb&gt;: MyWorkflow.count</a:t>
            </a:r>
          </a:p>
          <a:p>
            <a:pPr defTabSz="361188">
              <a:spcBef>
                <a:spcPts val="0"/>
              </a:spcBef>
              <a:defRPr sz="316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    +summarizing:</a:t>
            </a:r>
          </a:p>
          <a:p>
            <a:pPr defTabSz="361188">
              <a:spcBef>
                <a:spcPts val="0"/>
              </a:spcBef>
              <a:defRPr sz="316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        rb&gt;: MyWorkflow.summary</a:t>
            </a:r>
          </a:p>
          <a:p>
            <a:pPr defTabSz="361188">
              <a:spcBef>
                <a:spcPts val="0"/>
              </a:spcBef>
              <a:defRPr sz="316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</a:p>
          <a:p>
            <a:pPr defTabSz="361188">
              <a:spcBef>
                <a:spcPts val="0"/>
              </a:spcBef>
              <a:defRPr sz="3160">
                <a:solidFill>
                  <a:schemeClr val="accent2">
                    <a:lumOff val="5364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+slack:</a:t>
            </a:r>
          </a:p>
          <a:p>
            <a:pPr defTabSz="361188">
              <a:spcBef>
                <a:spcPts val="0"/>
              </a:spcBef>
              <a:defRPr sz="3160">
                <a:solidFill>
                  <a:schemeClr val="accent2">
                    <a:lumOff val="5364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    py&gt;: tasks.MyWorkflow.slack</a:t>
            </a:r>
          </a:p>
        </p:txBody>
      </p:sp>
      <p:sp>
        <p:nvSpPr>
          <p:cNvPr id="698" name="Shape 69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99" name="Shape 699"/>
          <p:cNvSpPr/>
          <p:nvPr/>
        </p:nvSpPr>
        <p:spPr>
          <a:xfrm>
            <a:off x="1269342" y="278524"/>
            <a:ext cx="582930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2">
                    <a:lumOff val="5364"/>
                  </a:schemeClr>
                </a:solidFill>
              </a:defRPr>
            </a:lvl1pPr>
          </a:lstStyle>
          <a:p>
            <a:pPr/>
            <a:r>
              <a:t>mydag.dig - Parallel</a:t>
            </a:r>
          </a:p>
        </p:txBody>
      </p:sp>
      <p:sp>
        <p:nvSpPr>
          <p:cNvPr id="700" name="Shape 700"/>
          <p:cNvSpPr/>
          <p:nvPr/>
        </p:nvSpPr>
        <p:spPr>
          <a:xfrm>
            <a:off x="8499365" y="6476124"/>
            <a:ext cx="131312" cy="366167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01" name="Shape 701"/>
          <p:cNvSpPr/>
          <p:nvPr/>
        </p:nvSpPr>
        <p:spPr>
          <a:xfrm>
            <a:off x="8942332" y="7938663"/>
            <a:ext cx="26543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並列実行</a:t>
            </a:r>
          </a:p>
        </p:txBody>
      </p:sp>
      <p:sp>
        <p:nvSpPr>
          <p:cNvPr id="702" name="Shape 702"/>
          <p:cNvSpPr/>
          <p:nvPr/>
        </p:nvSpPr>
        <p:spPr>
          <a:xfrm>
            <a:off x="9915724" y="5153074"/>
            <a:ext cx="90043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2">
                    <a:lumOff val="536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タスク内だけで適用される設定</a:t>
            </a:r>
          </a:p>
        </p:txBody>
      </p:sp>
      <p:pic>
        <p:nvPicPr>
          <p:cNvPr id="703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0209907">
            <a:off x="4690618" y="6366152"/>
            <a:ext cx="5168812" cy="35223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/>
            <a:r>
              <a:t>Operators</a:t>
            </a:r>
          </a:p>
        </p:txBody>
      </p:sp>
      <p:sp>
        <p:nvSpPr>
          <p:cNvPr id="707" name="Shape 707"/>
          <p:cNvSpPr/>
          <p:nvPr>
            <p:ph type="body" sz="half" idx="1"/>
          </p:nvPr>
        </p:nvSpPr>
        <p:spPr>
          <a:xfrm>
            <a:off x="1274464" y="2730500"/>
            <a:ext cx="10846652" cy="10330954"/>
          </a:xfrm>
          <a:prstGeom prst="rect">
            <a:avLst/>
          </a:prstGeom>
        </p:spPr>
        <p:txBody>
          <a:bodyPr/>
          <a:lstStyle/>
          <a:p>
            <a:pPr marL="488461" indent="-488461">
              <a:buSzPct val="75000"/>
              <a:buChar char="•"/>
            </a:pPr>
            <a:r>
              <a:t>call&gt;: Calls another workflow</a:t>
            </a:r>
          </a:p>
          <a:p>
            <a:pPr marL="488461" indent="-488461">
              <a:buSzPct val="75000"/>
              <a:buChar char="•"/>
            </a:pPr>
            <a:r>
              <a:t>require&gt;: Depends on another workflow</a:t>
            </a:r>
          </a:p>
          <a:p>
            <a:pPr marL="488461" indent="-488461">
              <a:buSzPct val="75000"/>
              <a:buChar char="•"/>
            </a:pPr>
            <a:r>
              <a:t>py&gt;: Python scripts</a:t>
            </a:r>
          </a:p>
          <a:p>
            <a:pPr marL="488461" indent="-488461">
              <a:buSzPct val="75000"/>
              <a:buChar char="•"/>
            </a:pPr>
            <a:r>
              <a:t>rb&gt;: Ruby scripts</a:t>
            </a:r>
          </a:p>
          <a:p>
            <a:pPr marL="488461" indent="-488461">
              <a:buSzPct val="75000"/>
              <a:buChar char="•"/>
            </a:pPr>
            <a:r>
              <a:t>sh&gt;: Shell scripts</a:t>
            </a:r>
          </a:p>
          <a:p>
            <a:pPr marL="488461" indent="-488461">
              <a:buSzPct val="75000"/>
              <a:buChar char="•"/>
            </a:pPr>
            <a:r>
              <a:t>loop&gt;: Repeat tasks</a:t>
            </a:r>
          </a:p>
          <a:p>
            <a:pPr marL="488461" indent="-488461">
              <a:buSzPct val="75000"/>
              <a:buChar char="•"/>
            </a:pPr>
            <a:r>
              <a:t>for_each&gt;: Repeat tasks</a:t>
            </a:r>
          </a:p>
          <a:p>
            <a:pPr marL="488461" indent="-488461">
              <a:buSzPct val="75000"/>
              <a:buChar char="•"/>
            </a:pPr>
            <a:r>
              <a:t>if&gt;: Conditional execution</a:t>
            </a:r>
          </a:p>
          <a:p>
            <a:pPr marL="488461" indent="-488461">
              <a:buSzPct val="75000"/>
              <a:buChar char="•"/>
            </a:pPr>
            <a:r>
              <a:t>fail&gt;: make the workflow failed</a:t>
            </a:r>
          </a:p>
          <a:p>
            <a:pPr marL="488461" indent="-488461">
              <a:buSzPct val="75000"/>
              <a:buChar char="•"/>
            </a:pPr>
            <a:r>
              <a:t>mail&gt;: Sending email</a:t>
            </a:r>
          </a:p>
          <a:p>
            <a:pPr marL="488461" indent="-488461">
              <a:buSzPct val="75000"/>
              <a:buChar char="•"/>
            </a:pPr>
            <a:r>
              <a:t>embulk&gt;: Embulk data transfer</a:t>
            </a:r>
          </a:p>
        </p:txBody>
      </p:sp>
      <p:sp>
        <p:nvSpPr>
          <p:cNvPr id="708" name="Shape 70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09" name="Shape 709"/>
          <p:cNvSpPr/>
          <p:nvPr/>
        </p:nvSpPr>
        <p:spPr>
          <a:xfrm>
            <a:off x="11660633" y="2730500"/>
            <a:ext cx="12488215" cy="10330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488461" indent="-488461" algn="l">
              <a:spcBef>
                <a:spcPts val="1000"/>
              </a:spcBef>
              <a:buSzPct val="75000"/>
              <a:buChar char="•"/>
              <a:defRPr sz="4000">
                <a:latin typeface="Open Sans"/>
                <a:ea typeface="Open Sans"/>
                <a:cs typeface="Open Sans"/>
                <a:sym typeface="Open Sans"/>
              </a:defRPr>
            </a:pPr>
            <a:r>
              <a:t>td&gt;: Treasure Data queries</a:t>
            </a:r>
          </a:p>
          <a:p>
            <a:pPr marL="488461" indent="-488461" algn="l">
              <a:spcBef>
                <a:spcPts val="1000"/>
              </a:spcBef>
              <a:buSzPct val="75000"/>
              <a:buChar char="•"/>
              <a:defRPr sz="4000">
                <a:latin typeface="Open Sans"/>
                <a:ea typeface="Open Sans"/>
                <a:cs typeface="Open Sans"/>
                <a:sym typeface="Open Sans"/>
              </a:defRPr>
            </a:pPr>
            <a:r>
              <a:t>td_run&gt;: Treasure Data saved queries</a:t>
            </a:r>
          </a:p>
          <a:p>
            <a:pPr marL="488461" indent="-488461" algn="l">
              <a:spcBef>
                <a:spcPts val="1000"/>
              </a:spcBef>
              <a:buSzPct val="75000"/>
              <a:buChar char="•"/>
              <a:defRPr sz="4000">
                <a:latin typeface="Open Sans"/>
                <a:ea typeface="Open Sans"/>
                <a:cs typeface="Open Sans"/>
                <a:sym typeface="Open Sans"/>
              </a:defRPr>
            </a:pPr>
            <a:r>
              <a:t>td_load&gt;: Treasure Data bulk loading</a:t>
            </a:r>
          </a:p>
          <a:p>
            <a:pPr marL="488461" indent="-488461" algn="l">
              <a:spcBef>
                <a:spcPts val="1000"/>
              </a:spcBef>
              <a:buSzPct val="75000"/>
              <a:buChar char="•"/>
              <a:defRPr sz="4000">
                <a:latin typeface="Open Sans"/>
                <a:ea typeface="Open Sans"/>
                <a:cs typeface="Open Sans"/>
                <a:sym typeface="Open Sans"/>
              </a:defRPr>
            </a:pPr>
            <a:r>
              <a:t>td_ddl&gt;: Treasure Data operations</a:t>
            </a:r>
          </a:p>
          <a:p>
            <a:pPr marL="488461" indent="-488461" algn="l">
              <a:spcBef>
                <a:spcPts val="1000"/>
              </a:spcBef>
              <a:buSzPct val="75000"/>
              <a:buChar char="•"/>
              <a:defRPr sz="4000">
                <a:latin typeface="Open Sans"/>
                <a:ea typeface="Open Sans"/>
                <a:cs typeface="Open Sans"/>
                <a:sym typeface="Open Sans"/>
              </a:defRPr>
            </a:pPr>
            <a:r>
              <a:t>td_table_export&gt;: Treasure Data table export to S3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/>
            <a:r>
              <a:t>Commands and Mode</a:t>
            </a:r>
          </a:p>
        </p:txBody>
      </p:sp>
      <p:sp>
        <p:nvSpPr>
          <p:cNvPr id="712" name="Shape 712"/>
          <p:cNvSpPr/>
          <p:nvPr>
            <p:ph type="body" sz="half" idx="1"/>
          </p:nvPr>
        </p:nvSpPr>
        <p:spPr>
          <a:xfrm>
            <a:off x="1274464" y="2705958"/>
            <a:ext cx="10867456" cy="10330955"/>
          </a:xfrm>
          <a:prstGeom prst="rect">
            <a:avLst/>
          </a:prstGeom>
        </p:spPr>
        <p:txBody>
          <a:bodyPr/>
          <a:lstStyle/>
          <a:p>
            <a:pPr marL="488461" indent="-488461">
              <a:buSzPct val="75000"/>
              <a:buChar char="•"/>
              <a:defRPr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Local-mode commands</a:t>
            </a:r>
          </a:p>
          <a:p>
            <a:pPr lvl="1" marL="1123461" indent="-488461">
              <a:buSzPct val="75000"/>
              <a:buChar char="•"/>
              <a:defRPr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new</a:t>
            </a:r>
          </a:p>
          <a:p>
            <a:pPr lvl="1" marL="1123461" indent="-488461">
              <a:buSzPct val="75000"/>
              <a:buChar char="•"/>
              <a:defRPr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run</a:t>
            </a:r>
          </a:p>
          <a:p>
            <a:pPr lvl="1" marL="1123461" indent="-488461">
              <a:buSzPct val="75000"/>
              <a:buChar char="•"/>
              <a:defRPr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check</a:t>
            </a:r>
          </a:p>
          <a:p>
            <a:pPr lvl="1" marL="1123461" indent="-488461">
              <a:buSzPct val="75000"/>
              <a:buChar char="•"/>
              <a:defRPr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scheduler</a:t>
            </a:r>
          </a:p>
          <a:p>
            <a:pPr lvl="1" marL="1123461" indent="-488461">
              <a:buSzPct val="75000"/>
              <a:buChar char="•"/>
              <a:defRPr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selfupdate</a:t>
            </a:r>
          </a:p>
        </p:txBody>
      </p:sp>
      <p:sp>
        <p:nvSpPr>
          <p:cNvPr id="713" name="Shape 71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14" name="Shape 714"/>
          <p:cNvSpPr/>
          <p:nvPr/>
        </p:nvSpPr>
        <p:spPr>
          <a:xfrm>
            <a:off x="12142771" y="2705958"/>
            <a:ext cx="10867455" cy="10330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424961" indent="-424961" algn="l" defTabSz="718184">
              <a:spcBef>
                <a:spcPts val="800"/>
              </a:spcBef>
              <a:buSzPct val="75000"/>
              <a:buChar char="•"/>
              <a:defRPr sz="348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Server-mode commands</a:t>
            </a:r>
          </a:p>
          <a:p>
            <a:pPr lvl="1" marL="977411" indent="-424961" algn="l" defTabSz="718184">
              <a:spcBef>
                <a:spcPts val="800"/>
              </a:spcBef>
              <a:buSzPct val="75000"/>
              <a:buChar char="•"/>
              <a:defRPr sz="348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server</a:t>
            </a:r>
          </a:p>
          <a:p>
            <a:pPr marL="424961" indent="-424961" algn="l" defTabSz="718184">
              <a:spcBef>
                <a:spcPts val="800"/>
              </a:spcBef>
              <a:buSzPct val="75000"/>
              <a:buChar char="•"/>
              <a:defRPr sz="348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Client-mode commands</a:t>
            </a:r>
          </a:p>
          <a:p>
            <a:pPr lvl="1" marL="977411" indent="-424961" algn="l" defTabSz="718184">
              <a:spcBef>
                <a:spcPts val="800"/>
              </a:spcBef>
              <a:buSzPct val="75000"/>
              <a:buChar char="•"/>
              <a:defRPr sz="348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start</a:t>
            </a:r>
          </a:p>
          <a:p>
            <a:pPr lvl="1" marL="977411" indent="-424961" algn="l" defTabSz="718184">
              <a:spcBef>
                <a:spcPts val="800"/>
              </a:spcBef>
              <a:buSzPct val="75000"/>
              <a:buChar char="•"/>
              <a:defRPr sz="348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retry</a:t>
            </a:r>
          </a:p>
          <a:p>
            <a:pPr lvl="1" marL="977411" indent="-424961" algn="l" defTabSz="718184">
              <a:spcBef>
                <a:spcPts val="800"/>
              </a:spcBef>
              <a:buSzPct val="75000"/>
              <a:buChar char="•"/>
              <a:defRPr sz="348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log</a:t>
            </a:r>
          </a:p>
          <a:p>
            <a:pPr lvl="1" marL="977411" indent="-424961" algn="l" defTabSz="718184">
              <a:spcBef>
                <a:spcPts val="800"/>
              </a:spcBef>
              <a:buSzPct val="75000"/>
              <a:buChar char="•"/>
              <a:defRPr sz="348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kill</a:t>
            </a:r>
          </a:p>
          <a:p>
            <a:pPr lvl="1" marL="977411" indent="-424961" algn="l" defTabSz="718184">
              <a:spcBef>
                <a:spcPts val="800"/>
              </a:spcBef>
              <a:buSzPct val="75000"/>
              <a:buChar char="•"/>
              <a:defRPr sz="348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workflows</a:t>
            </a:r>
          </a:p>
          <a:p>
            <a:pPr lvl="1" marL="977411" indent="-424961" algn="l" defTabSz="718184">
              <a:spcBef>
                <a:spcPts val="800"/>
              </a:spcBef>
              <a:buSzPct val="75000"/>
              <a:buChar char="•"/>
              <a:defRPr sz="348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schedules</a:t>
            </a:r>
          </a:p>
          <a:p>
            <a:pPr lvl="1" marL="977411" indent="-424961" algn="l" defTabSz="718184">
              <a:spcBef>
                <a:spcPts val="800"/>
              </a:spcBef>
              <a:buSzPct val="75000"/>
              <a:buChar char="•"/>
              <a:defRPr sz="348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backfill</a:t>
            </a:r>
          </a:p>
          <a:p>
            <a:pPr lvl="1" marL="977411" indent="-424961" algn="l" defTabSz="718184">
              <a:spcBef>
                <a:spcPts val="800"/>
              </a:spcBef>
              <a:buSzPct val="75000"/>
              <a:buChar char="•"/>
              <a:defRPr sz="348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reschedule</a:t>
            </a:r>
          </a:p>
          <a:p>
            <a:pPr lvl="1" marL="977411" indent="-424961" algn="l" defTabSz="718184">
              <a:spcBef>
                <a:spcPts val="800"/>
              </a:spcBef>
              <a:buSzPct val="75000"/>
              <a:buChar char="•"/>
              <a:defRPr sz="348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sessions</a:t>
            </a:r>
          </a:p>
          <a:p>
            <a:pPr lvl="1" marL="977411" indent="-424961" algn="l" defTabSz="718184">
              <a:spcBef>
                <a:spcPts val="800"/>
              </a:spcBef>
              <a:buSzPct val="75000"/>
              <a:buChar char="•"/>
              <a:defRPr sz="348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attempts</a:t>
            </a:r>
          </a:p>
          <a:p>
            <a:pPr lvl="1" marL="977411" indent="-424961" algn="l" defTabSz="718184">
              <a:spcBef>
                <a:spcPts val="800"/>
              </a:spcBef>
              <a:buSzPct val="75000"/>
              <a:buChar char="•"/>
              <a:defRPr sz="348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tasks</a:t>
            </a:r>
          </a:p>
          <a:p>
            <a:pPr lvl="1" marL="977411" indent="-424961" algn="l" defTabSz="718184">
              <a:spcBef>
                <a:spcPts val="800"/>
              </a:spcBef>
              <a:buSzPct val="75000"/>
              <a:buChar char="•"/>
              <a:defRPr sz="348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push</a:t>
            </a:r>
          </a:p>
        </p:txBody>
      </p:sp>
      <p:sp>
        <p:nvSpPr>
          <p:cNvPr id="715" name="Shape 715"/>
          <p:cNvSpPr/>
          <p:nvPr/>
        </p:nvSpPr>
        <p:spPr>
          <a:xfrm flipV="1">
            <a:off x="11557000" y="2887466"/>
            <a:ext cx="0" cy="9967940"/>
          </a:xfrm>
          <a:prstGeom prst="line">
            <a:avLst/>
          </a:prstGeom>
          <a:ln w="762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/>
          <p:nvPr>
            <p:ph type="title"/>
          </p:nvPr>
        </p:nvSpPr>
        <p:spPr>
          <a:xfrm>
            <a:off x="2584668" y="447873"/>
            <a:ext cx="20131833" cy="2286001"/>
          </a:xfrm>
          <a:prstGeom prst="rect">
            <a:avLst/>
          </a:prstGeom>
        </p:spPr>
        <p:txBody>
          <a:bodyPr/>
          <a:lstStyle>
            <a:lvl1pPr>
              <a:defRPr cap="none"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/>
            <a:r>
              <a:t>TreasureDataでのユースケース（Privateβ）</a:t>
            </a:r>
          </a:p>
        </p:txBody>
      </p:sp>
      <p:sp>
        <p:nvSpPr>
          <p:cNvPr id="718" name="Shape 71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19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l="0" t="16427" r="0" b="4862"/>
          <a:stretch>
            <a:fillRect/>
          </a:stretch>
        </p:blipFill>
        <p:spPr>
          <a:xfrm>
            <a:off x="1979414" y="2095348"/>
            <a:ext cx="20425123" cy="11360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720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67119" y="1979913"/>
            <a:ext cx="11657074" cy="11591417"/>
          </a:xfrm>
          <a:prstGeom prst="rect">
            <a:avLst/>
          </a:prstGeom>
        </p:spPr>
      </p:pic>
      <p:grpSp>
        <p:nvGrpSpPr>
          <p:cNvPr id="724" name="Group 724"/>
          <p:cNvGrpSpPr/>
          <p:nvPr/>
        </p:nvGrpSpPr>
        <p:grpSpPr>
          <a:xfrm>
            <a:off x="20502943" y="1433492"/>
            <a:ext cx="2082801" cy="1803401"/>
            <a:chOff x="0" y="0"/>
            <a:chExt cx="2082800" cy="1803400"/>
          </a:xfrm>
        </p:grpSpPr>
        <p:pic>
          <p:nvPicPr>
            <p:cNvPr id="723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000" y="88900"/>
              <a:ext cx="1828800" cy="14732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22" name="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2082800" cy="18034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 p14:dur="1000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7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/>
            <a:r>
              <a:t>TreasureDataでのユースケース（Privateβ）</a:t>
            </a:r>
          </a:p>
        </p:txBody>
      </p:sp>
      <p:sp>
        <p:nvSpPr>
          <p:cNvPr id="727" name="Shape 72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2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5070" y="2514439"/>
            <a:ext cx="18373860" cy="105224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3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50356" y="1149903"/>
            <a:ext cx="16283288" cy="114161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/>
            <a:r>
              <a:t>まとめ</a:t>
            </a:r>
          </a:p>
        </p:txBody>
      </p:sp>
      <p:sp>
        <p:nvSpPr>
          <p:cNvPr id="734" name="Shape 734"/>
          <p:cNvSpPr/>
          <p:nvPr>
            <p:ph type="body" idx="1"/>
          </p:nvPr>
        </p:nvSpPr>
        <p:spPr>
          <a:xfrm>
            <a:off x="1274464" y="2705958"/>
            <a:ext cx="21835072" cy="10330955"/>
          </a:xfrm>
          <a:prstGeom prst="rect">
            <a:avLst/>
          </a:prstGeom>
        </p:spPr>
        <p:txBody>
          <a:bodyPr/>
          <a:lstStyle/>
          <a:p>
            <a:pPr marL="483576" indent="-483576" defTabSz="817244">
              <a:spcBef>
                <a:spcPts val="900"/>
              </a:spcBef>
              <a:buSzPct val="75000"/>
              <a:buChar char="•"/>
              <a:defRPr sz="3959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オンラインゲーム・ソーシャルゲームに、データ分析基盤の存在が当たり前に！</a:t>
            </a:r>
          </a:p>
          <a:p>
            <a:pPr lvl="1" marL="1112226" indent="-483576" defTabSz="817244">
              <a:spcBef>
                <a:spcPts val="900"/>
              </a:spcBef>
              <a:buSzPct val="75000"/>
              <a:buChar char="•"/>
              <a:defRPr sz="3959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分析だけじゃない役割も求められるようになってきた。</a:t>
            </a:r>
          </a:p>
          <a:p>
            <a:pPr marL="483576" indent="-483576" defTabSz="817244">
              <a:spcBef>
                <a:spcPts val="900"/>
              </a:spcBef>
              <a:buSzPct val="75000"/>
              <a:buChar char="•"/>
              <a:defRPr sz="3959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データ分析基盤にはデータの流れを作るOSSが大事！</a:t>
            </a:r>
          </a:p>
          <a:p>
            <a:pPr lvl="1" marL="1112226" indent="-483576" defTabSz="817244">
              <a:spcBef>
                <a:spcPts val="900"/>
              </a:spcBef>
              <a:buSzPct val="75000"/>
              <a:buChar char="•"/>
              <a:defRPr sz="3959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Fluentd</a:t>
            </a:r>
          </a:p>
          <a:p>
            <a:pPr lvl="1" marL="1112226" indent="-483576" defTabSz="817244">
              <a:spcBef>
                <a:spcPts val="900"/>
              </a:spcBef>
              <a:buSzPct val="75000"/>
              <a:buChar char="•"/>
              <a:defRPr sz="3959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Embulk</a:t>
            </a:r>
          </a:p>
          <a:p>
            <a:pPr lvl="1" marL="1112226" indent="-483576" defTabSz="817244">
              <a:spcBef>
                <a:spcPts val="900"/>
              </a:spcBef>
              <a:buSzPct val="75000"/>
              <a:buChar char="•"/>
              <a:defRPr sz="3959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Digdag</a:t>
            </a:r>
          </a:p>
          <a:p>
            <a:pPr marL="483576" indent="-483576" defTabSz="817244">
              <a:spcBef>
                <a:spcPts val="900"/>
              </a:spcBef>
              <a:buSzPct val="75000"/>
              <a:buChar char="•"/>
              <a:defRPr sz="3959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Embulkはバッチでデータ転送の役割をもち、プラグインで色んなデータソースに対応できる！</a:t>
            </a:r>
          </a:p>
          <a:p>
            <a:pPr marL="483576" indent="-483576" defTabSz="817244">
              <a:spcBef>
                <a:spcPts val="900"/>
              </a:spcBef>
              <a:buSzPct val="75000"/>
              <a:buChar char="•"/>
              <a:defRPr sz="3959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Digdagはバッチ処理のワークフローを簡単に扱うためのオートメーションシステム！</a:t>
            </a:r>
          </a:p>
          <a:p>
            <a:pPr marL="483576" indent="-483576" defTabSz="817244">
              <a:spcBef>
                <a:spcPts val="900"/>
              </a:spcBef>
              <a:buSzPct val="75000"/>
              <a:buChar char="•"/>
              <a:defRPr sz="3959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リンク集はこちら。</a:t>
            </a:r>
          </a:p>
          <a:p>
            <a:pPr lvl="1" marL="1112226" indent="-483576" defTabSz="817244">
              <a:spcBef>
                <a:spcPts val="900"/>
              </a:spcBef>
              <a:buSzPct val="75000"/>
              <a:buChar char="•"/>
              <a:defRPr sz="3959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u="sng">
                <a:hlinkClick r:id="rId2" invalidUrl="" action="" tgtFrame="" tooltip="" history="1" highlightClick="0" endSnd="0"/>
              </a:rPr>
              <a:t>Fluentdのバッチ版Embulk(エンバルク)のまとめ</a:t>
            </a:r>
          </a:p>
          <a:p>
            <a:pPr lvl="1" marL="1112226" indent="-483576" defTabSz="817244">
              <a:spcBef>
                <a:spcPts val="900"/>
              </a:spcBef>
              <a:buSzPct val="75000"/>
              <a:buChar char="•"/>
              <a:defRPr sz="3959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u="sng">
                <a:hlinkClick r:id="rId3" invalidUrl="" action="" tgtFrame="" tooltip="" history="1" highlightClick="0" endSnd="0"/>
              </a:rPr>
              <a:t>ワークフローエンジンDigdagのまとめ </a:t>
            </a:r>
          </a:p>
        </p:txBody>
      </p:sp>
      <p:sp>
        <p:nvSpPr>
          <p:cNvPr id="735" name="Shape 73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cap="none"/>
            </a:pPr>
            <a:r>
              <a:t>Q&amp;A</a:t>
            </a:r>
          </a:p>
          <a:p>
            <a:pPr>
              <a:defRPr cap="none" sz="4000"/>
            </a:pPr>
            <a:r>
              <a:t>(あとで質問を思いついたら、お気軽に@nora96oまでmentionしてください。)</a:t>
            </a:r>
          </a:p>
        </p:txBody>
      </p:sp>
      <p:sp>
        <p:nvSpPr>
          <p:cNvPr id="738" name="Shape 73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title"/>
          </p:nvPr>
        </p:nvSpPr>
        <p:spPr>
          <a:xfrm>
            <a:off x="2585334" y="447873"/>
            <a:ext cx="20131832" cy="2286001"/>
          </a:xfrm>
          <a:prstGeom prst="rect">
            <a:avLst/>
          </a:prstGeom>
        </p:spPr>
        <p:txBody>
          <a:bodyPr/>
          <a:lstStyle>
            <a:lvl1pPr>
              <a:defRPr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/>
            <a:r>
              <a:t>オンラインゲームシステムとデータ分析基盤の関わり</a:t>
            </a:r>
          </a:p>
        </p:txBody>
      </p:sp>
      <p:sp>
        <p:nvSpPr>
          <p:cNvPr id="180" name="Shape 180"/>
          <p:cNvSpPr/>
          <p:nvPr>
            <p:ph type="sldNum" sz="quarter" idx="2"/>
          </p:nvPr>
        </p:nvSpPr>
        <p:spPr>
          <a:xfrm>
            <a:off x="12043765" y="13081000"/>
            <a:ext cx="283770" cy="469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0024" y="6874026"/>
            <a:ext cx="2905984" cy="228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51209" y="10989516"/>
            <a:ext cx="614115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35958" y="10989516"/>
            <a:ext cx="614115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20708" y="10989516"/>
            <a:ext cx="614115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94180" y="6046127"/>
            <a:ext cx="1135126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08016" y="3774537"/>
            <a:ext cx="1270001" cy="127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Shape 187"/>
          <p:cNvSpPr/>
          <p:nvPr/>
        </p:nvSpPr>
        <p:spPr>
          <a:xfrm>
            <a:off x="860511" y="11192716"/>
            <a:ext cx="1737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Client</a:t>
            </a:r>
          </a:p>
        </p:txBody>
      </p:sp>
      <p:sp>
        <p:nvSpPr>
          <p:cNvPr id="188" name="Shape 188"/>
          <p:cNvSpPr/>
          <p:nvPr/>
        </p:nvSpPr>
        <p:spPr>
          <a:xfrm>
            <a:off x="754783" y="7585226"/>
            <a:ext cx="194881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Server</a:t>
            </a:r>
          </a:p>
        </p:txBody>
      </p:sp>
      <p:sp>
        <p:nvSpPr>
          <p:cNvPr id="189" name="Shape 189"/>
          <p:cNvSpPr/>
          <p:nvPr/>
        </p:nvSpPr>
        <p:spPr>
          <a:xfrm>
            <a:off x="1231033" y="3977737"/>
            <a:ext cx="99631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DB</a:t>
            </a:r>
          </a:p>
        </p:txBody>
      </p:sp>
      <p:sp>
        <p:nvSpPr>
          <p:cNvPr id="190" name="Shape 190"/>
          <p:cNvSpPr/>
          <p:nvPr/>
        </p:nvSpPr>
        <p:spPr>
          <a:xfrm>
            <a:off x="542528" y="2719638"/>
            <a:ext cx="7538573" cy="10149611"/>
          </a:xfrm>
          <a:prstGeom prst="roundRect">
            <a:avLst>
              <a:gd name="adj" fmla="val 8071"/>
            </a:avLst>
          </a:prstGeom>
          <a:ln w="25400">
            <a:solidFill>
              <a:schemeClr val="accent2">
                <a:hueOff val="-8788031"/>
                <a:lumOff val="-4033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91" name="Shape 191"/>
          <p:cNvSpPr/>
          <p:nvPr/>
        </p:nvSpPr>
        <p:spPr>
          <a:xfrm>
            <a:off x="681471" y="2178948"/>
            <a:ext cx="4594861" cy="492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u="sng"/>
            </a:lvl1pPr>
          </a:lstStyle>
          <a:p>
            <a:pPr/>
            <a:r>
              <a:t>オンラインゲームシステム</a:t>
            </a:r>
          </a:p>
        </p:txBody>
      </p:sp>
      <p:pic>
        <p:nvPicPr>
          <p:cNvPr id="192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274632" y="3006771"/>
            <a:ext cx="1019696" cy="12700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title"/>
          </p:nvPr>
        </p:nvSpPr>
        <p:spPr>
          <a:xfrm>
            <a:off x="2585334" y="447873"/>
            <a:ext cx="20131832" cy="2286001"/>
          </a:xfrm>
          <a:prstGeom prst="rect">
            <a:avLst/>
          </a:prstGeom>
        </p:spPr>
        <p:txBody>
          <a:bodyPr/>
          <a:lstStyle>
            <a:lvl1pPr>
              <a:defRPr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/>
            <a:r>
              <a:t>オンラインゲームシステムとデータ分析基盤の関わり</a:t>
            </a:r>
          </a:p>
        </p:txBody>
      </p:sp>
      <p:sp>
        <p:nvSpPr>
          <p:cNvPr id="195" name="Shape 195"/>
          <p:cNvSpPr/>
          <p:nvPr>
            <p:ph type="sldNum" sz="quarter" idx="2"/>
          </p:nvPr>
        </p:nvSpPr>
        <p:spPr>
          <a:xfrm>
            <a:off x="12043765" y="13081000"/>
            <a:ext cx="283770" cy="469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0024" y="6874026"/>
            <a:ext cx="2905984" cy="228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51209" y="10989516"/>
            <a:ext cx="614115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35958" y="10989516"/>
            <a:ext cx="614115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20708" y="10989516"/>
            <a:ext cx="614115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94180" y="6046127"/>
            <a:ext cx="1135126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08016" y="3774537"/>
            <a:ext cx="1270001" cy="1270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Shape 202"/>
          <p:cNvSpPr/>
          <p:nvPr/>
        </p:nvSpPr>
        <p:spPr>
          <a:xfrm>
            <a:off x="860511" y="11192716"/>
            <a:ext cx="1737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Client</a:t>
            </a:r>
          </a:p>
        </p:txBody>
      </p:sp>
      <p:sp>
        <p:nvSpPr>
          <p:cNvPr id="203" name="Shape 203"/>
          <p:cNvSpPr/>
          <p:nvPr/>
        </p:nvSpPr>
        <p:spPr>
          <a:xfrm>
            <a:off x="754783" y="7585226"/>
            <a:ext cx="194881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Server</a:t>
            </a:r>
          </a:p>
        </p:txBody>
      </p:sp>
      <p:sp>
        <p:nvSpPr>
          <p:cNvPr id="204" name="Shape 204"/>
          <p:cNvSpPr/>
          <p:nvPr/>
        </p:nvSpPr>
        <p:spPr>
          <a:xfrm>
            <a:off x="1231033" y="3977737"/>
            <a:ext cx="99631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DB</a:t>
            </a:r>
          </a:p>
        </p:txBody>
      </p:sp>
      <p:sp>
        <p:nvSpPr>
          <p:cNvPr id="205" name="Shape 205"/>
          <p:cNvSpPr/>
          <p:nvPr/>
        </p:nvSpPr>
        <p:spPr>
          <a:xfrm>
            <a:off x="542528" y="2719638"/>
            <a:ext cx="7538573" cy="10149611"/>
          </a:xfrm>
          <a:prstGeom prst="roundRect">
            <a:avLst>
              <a:gd name="adj" fmla="val 8071"/>
            </a:avLst>
          </a:prstGeom>
          <a:ln w="25400">
            <a:solidFill>
              <a:schemeClr val="accent2">
                <a:hueOff val="-8788031"/>
                <a:lumOff val="-4033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06" name="Shape 206"/>
          <p:cNvSpPr/>
          <p:nvPr/>
        </p:nvSpPr>
        <p:spPr>
          <a:xfrm>
            <a:off x="7633499" y="7489647"/>
            <a:ext cx="2525962" cy="1052791"/>
          </a:xfrm>
          <a:prstGeom prst="rightArrow">
            <a:avLst>
              <a:gd name="adj1" fmla="val 60549"/>
              <a:gd name="adj2" fmla="val 63086"/>
            </a:avLst>
          </a:prstGeom>
          <a:gradFill>
            <a:gsLst>
              <a:gs pos="0">
                <a:schemeClr val="accent1">
                  <a:hueOff val="1266071"/>
                  <a:satOff val="-2326"/>
                  <a:lumOff val="6531"/>
                </a:schemeClr>
              </a:gs>
              <a:gs pos="100000">
                <a:schemeClr val="accent1">
                  <a:hueOff val="-32126"/>
                  <a:satOff val="-1241"/>
                </a:schemeClr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7" name="Shape 207"/>
          <p:cNvSpPr/>
          <p:nvPr/>
        </p:nvSpPr>
        <p:spPr>
          <a:xfrm>
            <a:off x="7633499" y="11098121"/>
            <a:ext cx="2525962" cy="1052791"/>
          </a:xfrm>
          <a:prstGeom prst="rightArrow">
            <a:avLst>
              <a:gd name="adj1" fmla="val 60549"/>
              <a:gd name="adj2" fmla="val 63086"/>
            </a:avLst>
          </a:prstGeom>
          <a:gradFill>
            <a:gsLst>
              <a:gs pos="0">
                <a:schemeClr val="accent1">
                  <a:hueOff val="1266071"/>
                  <a:satOff val="-2326"/>
                  <a:lumOff val="6531"/>
                </a:schemeClr>
              </a:gs>
              <a:gs pos="100000">
                <a:schemeClr val="accent1">
                  <a:hueOff val="-32126"/>
                  <a:satOff val="-1241"/>
                </a:schemeClr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8" name="Shape 208"/>
          <p:cNvSpPr/>
          <p:nvPr/>
        </p:nvSpPr>
        <p:spPr>
          <a:xfrm>
            <a:off x="7633499" y="3883142"/>
            <a:ext cx="2525962" cy="1052791"/>
          </a:xfrm>
          <a:prstGeom prst="rightArrow">
            <a:avLst>
              <a:gd name="adj1" fmla="val 60549"/>
              <a:gd name="adj2" fmla="val 63086"/>
            </a:avLst>
          </a:prstGeom>
          <a:gradFill>
            <a:gsLst>
              <a:gs pos="0">
                <a:schemeClr val="accent1">
                  <a:hueOff val="1266071"/>
                  <a:satOff val="-2326"/>
                  <a:lumOff val="6531"/>
                </a:schemeClr>
              </a:gs>
              <a:gs pos="100000">
                <a:schemeClr val="accent1">
                  <a:hueOff val="-32126"/>
                  <a:satOff val="-1241"/>
                </a:schemeClr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9" name="Shape 209"/>
          <p:cNvSpPr/>
          <p:nvPr/>
        </p:nvSpPr>
        <p:spPr>
          <a:xfrm>
            <a:off x="681471" y="2178948"/>
            <a:ext cx="4594861" cy="492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u="sng"/>
            </a:lvl1pPr>
          </a:lstStyle>
          <a:p>
            <a:pPr/>
            <a:r>
              <a:t>オンラインゲームシステム</a:t>
            </a:r>
          </a:p>
        </p:txBody>
      </p:sp>
      <p:sp>
        <p:nvSpPr>
          <p:cNvPr id="210" name="Shape 210"/>
          <p:cNvSpPr/>
          <p:nvPr/>
        </p:nvSpPr>
        <p:spPr>
          <a:xfrm>
            <a:off x="9300005" y="2742958"/>
            <a:ext cx="13906408" cy="10102971"/>
          </a:xfrm>
          <a:prstGeom prst="roundRect">
            <a:avLst>
              <a:gd name="adj" fmla="val 8071"/>
            </a:avLst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211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871867" y="11009802"/>
            <a:ext cx="2070477" cy="1229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498632" y="6723859"/>
            <a:ext cx="816947" cy="1818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498632" y="3500248"/>
            <a:ext cx="816947" cy="1818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274632" y="3006771"/>
            <a:ext cx="1019696" cy="12700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54735" y="6615326"/>
            <a:ext cx="2796948" cy="2200227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16" name="Chart 216"/>
          <p:cNvGraphicFramePr/>
          <p:nvPr/>
        </p:nvGraphicFramePr>
        <p:xfrm>
          <a:off x="19518830" y="6118797"/>
          <a:ext cx="3580107" cy="3351294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9"/>
          </a:graphicData>
        </a:graphic>
      </p:graphicFrame>
      <p:pic>
        <p:nvPicPr>
          <p:cNvPr id="217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618856" y="7994509"/>
            <a:ext cx="2070478" cy="1229428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Shape 218"/>
          <p:cNvSpPr/>
          <p:nvPr/>
        </p:nvSpPr>
        <p:spPr>
          <a:xfrm>
            <a:off x="10333575" y="5454985"/>
            <a:ext cx="314706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バッチ処理サーバ</a:t>
            </a:r>
          </a:p>
        </p:txBody>
      </p:sp>
      <p:sp>
        <p:nvSpPr>
          <p:cNvPr id="219" name="Shape 219"/>
          <p:cNvSpPr/>
          <p:nvPr/>
        </p:nvSpPr>
        <p:spPr>
          <a:xfrm>
            <a:off x="10463496" y="8658696"/>
            <a:ext cx="288721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/>
            </a:pPr>
            <a:r>
              <a:t>ストリーミング</a:t>
            </a:r>
          </a:p>
          <a:p>
            <a:pPr>
              <a:defRPr sz="3000"/>
            </a:pPr>
            <a:r>
              <a:t>処理サーバ</a:t>
            </a:r>
          </a:p>
        </p:txBody>
      </p:sp>
      <p:sp>
        <p:nvSpPr>
          <p:cNvPr id="220" name="Shape 220"/>
          <p:cNvSpPr/>
          <p:nvPr/>
        </p:nvSpPr>
        <p:spPr>
          <a:xfrm>
            <a:off x="11405328" y="12165742"/>
            <a:ext cx="100355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SaaS</a:t>
            </a:r>
          </a:p>
        </p:txBody>
      </p:sp>
      <p:sp>
        <p:nvSpPr>
          <p:cNvPr id="221" name="Shape 221"/>
          <p:cNvSpPr/>
          <p:nvPr/>
        </p:nvSpPr>
        <p:spPr>
          <a:xfrm>
            <a:off x="14100559" y="9605038"/>
            <a:ext cx="4305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データ分析処理エンジン</a:t>
            </a:r>
          </a:p>
        </p:txBody>
      </p:sp>
      <p:sp>
        <p:nvSpPr>
          <p:cNvPr id="222" name="Shape 222"/>
          <p:cNvSpPr/>
          <p:nvPr/>
        </p:nvSpPr>
        <p:spPr>
          <a:xfrm>
            <a:off x="20645256" y="9566938"/>
            <a:ext cx="159829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BIツール</a:t>
            </a:r>
          </a:p>
        </p:txBody>
      </p:sp>
      <p:sp>
        <p:nvSpPr>
          <p:cNvPr id="223" name="Shape 223"/>
          <p:cNvSpPr/>
          <p:nvPr/>
        </p:nvSpPr>
        <p:spPr>
          <a:xfrm>
            <a:off x="12464228" y="4604079"/>
            <a:ext cx="2262009" cy="3146216"/>
          </a:xfrm>
          <a:prstGeom prst="line">
            <a:avLst/>
          </a:prstGeom>
          <a:ln w="508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4" name="Shape 224"/>
          <p:cNvSpPr/>
          <p:nvPr/>
        </p:nvSpPr>
        <p:spPr>
          <a:xfrm>
            <a:off x="12443605" y="7877294"/>
            <a:ext cx="2282633" cy="1"/>
          </a:xfrm>
          <a:prstGeom prst="line">
            <a:avLst/>
          </a:prstGeom>
          <a:ln w="508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5" name="Shape 225"/>
          <p:cNvSpPr/>
          <p:nvPr/>
        </p:nvSpPr>
        <p:spPr>
          <a:xfrm flipV="1">
            <a:off x="13145029" y="8037918"/>
            <a:ext cx="1569697" cy="3606591"/>
          </a:xfrm>
          <a:prstGeom prst="line">
            <a:avLst/>
          </a:prstGeom>
          <a:ln w="508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6" name="Shape 226"/>
          <p:cNvSpPr/>
          <p:nvPr/>
        </p:nvSpPr>
        <p:spPr>
          <a:xfrm>
            <a:off x="18329346" y="7899552"/>
            <a:ext cx="1270001" cy="1"/>
          </a:xfrm>
          <a:prstGeom prst="line">
            <a:avLst/>
          </a:prstGeom>
          <a:ln w="508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7" name="Shape 227"/>
          <p:cNvSpPr/>
          <p:nvPr/>
        </p:nvSpPr>
        <p:spPr>
          <a:xfrm>
            <a:off x="9533725" y="2178948"/>
            <a:ext cx="2781301" cy="492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u="sng"/>
            </a:lvl1pPr>
          </a:lstStyle>
          <a:p>
            <a:pPr/>
            <a:r>
              <a:t>データ分析基盤</a:t>
            </a:r>
          </a:p>
        </p:txBody>
      </p:sp>
      <p:sp>
        <p:nvSpPr>
          <p:cNvPr id="228" name="Shape 228"/>
          <p:cNvSpPr/>
          <p:nvPr/>
        </p:nvSpPr>
        <p:spPr>
          <a:xfrm rot="19800000">
            <a:off x="7480661" y="5610769"/>
            <a:ext cx="2871129" cy="1052791"/>
          </a:xfrm>
          <a:prstGeom prst="rightArrow">
            <a:avLst>
              <a:gd name="adj1" fmla="val 60549"/>
              <a:gd name="adj2" fmla="val 63086"/>
            </a:avLst>
          </a:prstGeom>
          <a:gradFill>
            <a:gsLst>
              <a:gs pos="0">
                <a:schemeClr val="accent1">
                  <a:hueOff val="1266071"/>
                  <a:satOff val="-2326"/>
                  <a:lumOff val="6531"/>
                </a:schemeClr>
              </a:gs>
              <a:gs pos="100000">
                <a:schemeClr val="accent1">
                  <a:hueOff val="-32126"/>
                  <a:satOff val="-1241"/>
                </a:schemeClr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/>
            <a:r>
              <a:t>データ分析基盤をなぜ必要なのか？</a:t>
            </a:r>
          </a:p>
        </p:txBody>
      </p:sp>
      <p:sp>
        <p:nvSpPr>
          <p:cNvPr id="231" name="Shape 23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1089757" indent="-473807" defTabSz="800735">
              <a:spcBef>
                <a:spcPts val="900"/>
              </a:spcBef>
              <a:buSzPct val="75000"/>
              <a:buChar char="•"/>
              <a:defRPr sz="3880">
                <a:latin typeface="Open Sans Semibold"/>
                <a:ea typeface="Open Sans Semibold"/>
                <a:cs typeface="Open Sans Semibold"/>
                <a:sym typeface="Open Sans Semibold"/>
              </a:defRPr>
            </a:pPr>
            <a:r>
              <a:t>現状を知る</a:t>
            </a:r>
          </a:p>
          <a:p>
            <a:pPr lvl="2" marL="1705707" indent="-473807" defTabSz="800735">
              <a:spcBef>
                <a:spcPts val="900"/>
              </a:spcBef>
              <a:buSzPct val="75000"/>
              <a:buChar char="•"/>
              <a:defRPr sz="3880"/>
            </a:pPr>
            <a:r>
              <a:t>アクセスUU数や、継続率、課金額、課金率等の基本的なKPI</a:t>
            </a:r>
          </a:p>
          <a:p>
            <a:pPr lvl="2" marL="1705707" indent="-473807" defTabSz="800735">
              <a:spcBef>
                <a:spcPts val="900"/>
              </a:spcBef>
              <a:buSzPct val="75000"/>
              <a:buChar char="•"/>
              <a:defRPr sz="3880"/>
            </a:pPr>
            <a:r>
              <a:t>イベント参加率や達成状況</a:t>
            </a:r>
          </a:p>
          <a:p>
            <a:pPr lvl="2" marL="1705707" indent="-473807" defTabSz="800735">
              <a:spcBef>
                <a:spcPts val="900"/>
              </a:spcBef>
              <a:buSzPct val="75000"/>
              <a:buChar char="•"/>
              <a:defRPr sz="3880"/>
            </a:pPr>
            <a:r>
              <a:t>ガチャやアイテムの売れ行き</a:t>
            </a:r>
          </a:p>
          <a:p>
            <a:pPr lvl="2" marL="1705707" indent="-473807" defTabSz="800735">
              <a:spcBef>
                <a:spcPts val="900"/>
              </a:spcBef>
              <a:buSzPct val="75000"/>
              <a:buChar char="•"/>
              <a:defRPr sz="3880"/>
            </a:pPr>
            <a:r>
              <a:t>ステータスの上位層・中位層・下位層の推移</a:t>
            </a:r>
          </a:p>
          <a:p>
            <a:pPr lvl="1" marL="1089757" indent="-473807" defTabSz="800735">
              <a:spcBef>
                <a:spcPts val="900"/>
              </a:spcBef>
              <a:buSzPct val="75000"/>
              <a:buChar char="•"/>
              <a:defRPr sz="3880">
                <a:latin typeface="Open Sans Semibold"/>
                <a:ea typeface="Open Sans Semibold"/>
                <a:cs typeface="Open Sans Semibold"/>
                <a:sym typeface="Open Sans Semibold"/>
              </a:defRPr>
            </a:pPr>
            <a:r>
              <a:t>データ分析の流れをスムーズに行う</a:t>
            </a:r>
          </a:p>
          <a:p>
            <a:pPr lvl="2" marL="1705707" indent="-473807" defTabSz="800735">
              <a:spcBef>
                <a:spcPts val="900"/>
              </a:spcBef>
              <a:buSzPct val="75000"/>
              <a:buChar char="•"/>
              <a:defRPr sz="3880"/>
            </a:pPr>
            <a:r>
              <a:t>顧客を特徴別に分類</a:t>
            </a:r>
          </a:p>
          <a:p>
            <a:pPr lvl="2" marL="1705707" indent="-473807" defTabSz="800735">
              <a:spcBef>
                <a:spcPts val="900"/>
              </a:spcBef>
              <a:buSzPct val="75000"/>
              <a:buChar char="•"/>
              <a:defRPr sz="3880"/>
            </a:pPr>
            <a:r>
              <a:t>ターゲットの決定</a:t>
            </a:r>
          </a:p>
          <a:p>
            <a:pPr lvl="2" marL="1705707" indent="-473807" defTabSz="800735">
              <a:spcBef>
                <a:spcPts val="900"/>
              </a:spcBef>
              <a:buSzPct val="75000"/>
              <a:buChar char="•"/>
              <a:defRPr sz="3880"/>
            </a:pPr>
            <a:r>
              <a:t>ターゲットの行動を見る</a:t>
            </a:r>
          </a:p>
          <a:p>
            <a:pPr lvl="2" marL="1705707" indent="-473807" defTabSz="800735">
              <a:spcBef>
                <a:spcPts val="900"/>
              </a:spcBef>
              <a:buSzPct val="75000"/>
              <a:buChar char="•"/>
              <a:defRPr sz="3880"/>
            </a:pPr>
            <a:r>
              <a:t>行動から要因について仮説を立てる</a:t>
            </a:r>
          </a:p>
          <a:p>
            <a:pPr lvl="2" marL="1705707" indent="-473807" defTabSz="800735">
              <a:spcBef>
                <a:spcPts val="900"/>
              </a:spcBef>
              <a:buSzPct val="75000"/>
              <a:buChar char="•"/>
              <a:defRPr sz="3880"/>
            </a:pPr>
            <a:r>
              <a:t>仮説を統計的に検証</a:t>
            </a:r>
          </a:p>
          <a:p>
            <a:pPr lvl="1" marL="1089757" indent="-473807" defTabSz="800735">
              <a:spcBef>
                <a:spcPts val="900"/>
              </a:spcBef>
              <a:buSzPct val="75000"/>
              <a:buChar char="•"/>
              <a:defRPr sz="3880">
                <a:latin typeface="Open Sans Semibold"/>
                <a:ea typeface="Open Sans Semibold"/>
                <a:cs typeface="Open Sans Semibold"/>
                <a:sym typeface="Open Sans Semibold"/>
              </a:defRPr>
            </a:pPr>
            <a:r>
              <a:t>データの民主化</a:t>
            </a:r>
          </a:p>
        </p:txBody>
      </p:sp>
      <p:sp>
        <p:nvSpPr>
          <p:cNvPr id="232" name="Shape 232"/>
          <p:cNvSpPr/>
          <p:nvPr>
            <p:ph type="sldNum" sz="quarter" idx="2"/>
          </p:nvPr>
        </p:nvSpPr>
        <p:spPr>
          <a:xfrm>
            <a:off x="12043765" y="13081000"/>
            <a:ext cx="283770" cy="469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233" name="Chart 233"/>
          <p:cNvGraphicFramePr/>
          <p:nvPr/>
        </p:nvGraphicFramePr>
        <p:xfrm>
          <a:off x="15015092" y="7566597"/>
          <a:ext cx="8795046" cy="6218319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/>
            <a:r>
              <a:t>データ分析基盤への更なる期待：3rd Partyとの連携</a:t>
            </a:r>
          </a:p>
        </p:txBody>
      </p:sp>
      <p:sp>
        <p:nvSpPr>
          <p:cNvPr id="236" name="Shape 236"/>
          <p:cNvSpPr/>
          <p:nvPr>
            <p:ph type="sldNum" sz="quarter" idx="2"/>
          </p:nvPr>
        </p:nvSpPr>
        <p:spPr>
          <a:xfrm>
            <a:off x="12043765" y="13081000"/>
            <a:ext cx="283770" cy="469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7" name="Shape 237"/>
          <p:cNvSpPr/>
          <p:nvPr/>
        </p:nvSpPr>
        <p:spPr>
          <a:xfrm>
            <a:off x="673237" y="2980513"/>
            <a:ext cx="13906408" cy="10102971"/>
          </a:xfrm>
          <a:prstGeom prst="roundRect">
            <a:avLst>
              <a:gd name="adj" fmla="val 8071"/>
            </a:avLst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23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99" y="11247357"/>
            <a:ext cx="2070477" cy="1229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71864" y="6961414"/>
            <a:ext cx="816947" cy="1818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71864" y="3737804"/>
            <a:ext cx="816947" cy="18185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27967" y="6852881"/>
            <a:ext cx="2796948" cy="220022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42" name="Chart 242"/>
          <p:cNvGraphicFramePr/>
          <p:nvPr/>
        </p:nvGraphicFramePr>
        <p:xfrm>
          <a:off x="10892062" y="9192433"/>
          <a:ext cx="3580107" cy="3351294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5"/>
          </a:graphicData>
        </a:graphic>
      </p:graphicFrame>
      <p:pic>
        <p:nvPicPr>
          <p:cNvPr id="24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92088" y="8232064"/>
            <a:ext cx="2070478" cy="1229429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Shape 244"/>
          <p:cNvSpPr/>
          <p:nvPr/>
        </p:nvSpPr>
        <p:spPr>
          <a:xfrm>
            <a:off x="1706807" y="5692540"/>
            <a:ext cx="314706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バッチ処理サーバ</a:t>
            </a:r>
          </a:p>
        </p:txBody>
      </p:sp>
      <p:sp>
        <p:nvSpPr>
          <p:cNvPr id="245" name="Shape 245"/>
          <p:cNvSpPr/>
          <p:nvPr/>
        </p:nvSpPr>
        <p:spPr>
          <a:xfrm>
            <a:off x="1836728" y="8896251"/>
            <a:ext cx="288721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/>
            </a:pPr>
            <a:r>
              <a:t>ストリーミング</a:t>
            </a:r>
          </a:p>
          <a:p>
            <a:pPr>
              <a:defRPr sz="3000"/>
            </a:pPr>
            <a:r>
              <a:t>処理サーバ</a:t>
            </a:r>
          </a:p>
        </p:txBody>
      </p:sp>
      <p:sp>
        <p:nvSpPr>
          <p:cNvPr id="246" name="Shape 246"/>
          <p:cNvSpPr/>
          <p:nvPr/>
        </p:nvSpPr>
        <p:spPr>
          <a:xfrm>
            <a:off x="2778560" y="12403297"/>
            <a:ext cx="100355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SaaS</a:t>
            </a:r>
          </a:p>
        </p:txBody>
      </p:sp>
      <p:sp>
        <p:nvSpPr>
          <p:cNvPr id="247" name="Shape 247"/>
          <p:cNvSpPr/>
          <p:nvPr/>
        </p:nvSpPr>
        <p:spPr>
          <a:xfrm>
            <a:off x="5473791" y="9842593"/>
            <a:ext cx="4305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データ分析処理エンジン</a:t>
            </a:r>
          </a:p>
        </p:txBody>
      </p:sp>
      <p:sp>
        <p:nvSpPr>
          <p:cNvPr id="248" name="Shape 248"/>
          <p:cNvSpPr/>
          <p:nvPr/>
        </p:nvSpPr>
        <p:spPr>
          <a:xfrm>
            <a:off x="12018488" y="11984926"/>
            <a:ext cx="159829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BIツール</a:t>
            </a:r>
          </a:p>
        </p:txBody>
      </p:sp>
      <p:sp>
        <p:nvSpPr>
          <p:cNvPr id="249" name="Shape 249"/>
          <p:cNvSpPr/>
          <p:nvPr/>
        </p:nvSpPr>
        <p:spPr>
          <a:xfrm>
            <a:off x="3837460" y="4841634"/>
            <a:ext cx="2262009" cy="3146216"/>
          </a:xfrm>
          <a:prstGeom prst="line">
            <a:avLst/>
          </a:prstGeom>
          <a:ln w="508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50" name="Shape 250"/>
          <p:cNvSpPr/>
          <p:nvPr/>
        </p:nvSpPr>
        <p:spPr>
          <a:xfrm>
            <a:off x="3816837" y="8114849"/>
            <a:ext cx="2282633" cy="1"/>
          </a:xfrm>
          <a:prstGeom prst="line">
            <a:avLst/>
          </a:prstGeom>
          <a:ln w="508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51" name="Shape 251"/>
          <p:cNvSpPr/>
          <p:nvPr/>
        </p:nvSpPr>
        <p:spPr>
          <a:xfrm flipV="1">
            <a:off x="4518261" y="8275473"/>
            <a:ext cx="1569697" cy="3606591"/>
          </a:xfrm>
          <a:prstGeom prst="line">
            <a:avLst/>
          </a:prstGeom>
          <a:ln w="508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52" name="Shape 252"/>
          <p:cNvSpPr/>
          <p:nvPr/>
        </p:nvSpPr>
        <p:spPr>
          <a:xfrm>
            <a:off x="9702578" y="8137107"/>
            <a:ext cx="1559144" cy="2187717"/>
          </a:xfrm>
          <a:prstGeom prst="line">
            <a:avLst/>
          </a:prstGeom>
          <a:ln w="508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53" name="Shape 253"/>
          <p:cNvSpPr/>
          <p:nvPr/>
        </p:nvSpPr>
        <p:spPr>
          <a:xfrm>
            <a:off x="906957" y="2416503"/>
            <a:ext cx="2781301" cy="492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u="sng"/>
            </a:lvl1pPr>
          </a:lstStyle>
          <a:p>
            <a:pPr/>
            <a:r>
              <a:t>データ分析基盤</a:t>
            </a:r>
          </a:p>
        </p:txBody>
      </p:sp>
      <p:sp>
        <p:nvSpPr>
          <p:cNvPr id="254" name="Shape 254"/>
          <p:cNvSpPr/>
          <p:nvPr/>
        </p:nvSpPr>
        <p:spPr>
          <a:xfrm>
            <a:off x="-77971" y="7505603"/>
            <a:ext cx="1824287" cy="1052791"/>
          </a:xfrm>
          <a:prstGeom prst="rightArrow">
            <a:avLst>
              <a:gd name="adj1" fmla="val 60549"/>
              <a:gd name="adj2" fmla="val 63086"/>
            </a:avLst>
          </a:prstGeom>
          <a:gradFill>
            <a:gsLst>
              <a:gs pos="0">
                <a:schemeClr val="accent1">
                  <a:hueOff val="1266071"/>
                  <a:satOff val="-2326"/>
                  <a:lumOff val="6531"/>
                </a:schemeClr>
              </a:gs>
              <a:gs pos="100000">
                <a:schemeClr val="accent1">
                  <a:hueOff val="-32126"/>
                  <a:satOff val="-1241"/>
                </a:schemeClr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55" name="Shape 255"/>
          <p:cNvSpPr/>
          <p:nvPr/>
        </p:nvSpPr>
        <p:spPr>
          <a:xfrm>
            <a:off x="-77971" y="11160942"/>
            <a:ext cx="1824287" cy="1052791"/>
          </a:xfrm>
          <a:prstGeom prst="rightArrow">
            <a:avLst>
              <a:gd name="adj1" fmla="val 60549"/>
              <a:gd name="adj2" fmla="val 63086"/>
            </a:avLst>
          </a:prstGeom>
          <a:gradFill>
            <a:gsLst>
              <a:gs pos="0">
                <a:schemeClr val="accent1">
                  <a:hueOff val="1266071"/>
                  <a:satOff val="-2326"/>
                  <a:lumOff val="6531"/>
                </a:schemeClr>
              </a:gs>
              <a:gs pos="100000">
                <a:schemeClr val="accent1">
                  <a:hueOff val="-32126"/>
                  <a:satOff val="-1241"/>
                </a:schemeClr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56" name="Shape 256"/>
          <p:cNvSpPr/>
          <p:nvPr/>
        </p:nvSpPr>
        <p:spPr>
          <a:xfrm>
            <a:off x="-77971" y="3850264"/>
            <a:ext cx="1824287" cy="1052791"/>
          </a:xfrm>
          <a:prstGeom prst="rightArrow">
            <a:avLst>
              <a:gd name="adj1" fmla="val 60549"/>
              <a:gd name="adj2" fmla="val 63086"/>
            </a:avLst>
          </a:prstGeom>
          <a:gradFill>
            <a:gsLst>
              <a:gs pos="0">
                <a:schemeClr val="accent1">
                  <a:hueOff val="1266071"/>
                  <a:satOff val="-2326"/>
                  <a:lumOff val="6531"/>
                </a:schemeClr>
              </a:gs>
              <a:gs pos="100000">
                <a:schemeClr val="accent1">
                  <a:hueOff val="-32126"/>
                  <a:satOff val="-1241"/>
                </a:schemeClr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57" name="Shape 257"/>
          <p:cNvSpPr/>
          <p:nvPr/>
        </p:nvSpPr>
        <p:spPr>
          <a:xfrm rot="19800000">
            <a:off x="-305071" y="5635745"/>
            <a:ext cx="2194850" cy="1052791"/>
          </a:xfrm>
          <a:prstGeom prst="rightArrow">
            <a:avLst>
              <a:gd name="adj1" fmla="val 60549"/>
              <a:gd name="adj2" fmla="val 63086"/>
            </a:avLst>
          </a:prstGeom>
          <a:gradFill>
            <a:gsLst>
              <a:gs pos="0">
                <a:schemeClr val="accent1">
                  <a:hueOff val="1266071"/>
                  <a:satOff val="-2326"/>
                  <a:lumOff val="6531"/>
                </a:schemeClr>
              </a:gs>
              <a:gs pos="100000">
                <a:schemeClr val="accent1">
                  <a:hueOff val="-32126"/>
                  <a:satOff val="-1241"/>
                </a:schemeClr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E9276A"/>
      </a:accent1>
      <a:accent2>
        <a:srgbClr val="EBEBE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E9276A"/>
      </a:accent1>
      <a:accent2>
        <a:srgbClr val="EBEBE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